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36"/>
  </p:notesMasterIdLst>
  <p:sldIdLst>
    <p:sldId id="257" r:id="rId2"/>
    <p:sldId id="281" r:id="rId3"/>
    <p:sldId id="261" r:id="rId4"/>
    <p:sldId id="291" r:id="rId5"/>
    <p:sldId id="297" r:id="rId6"/>
    <p:sldId id="298" r:id="rId7"/>
    <p:sldId id="292" r:id="rId8"/>
    <p:sldId id="301" r:id="rId9"/>
    <p:sldId id="302" r:id="rId10"/>
    <p:sldId id="303" r:id="rId11"/>
    <p:sldId id="260" r:id="rId12"/>
    <p:sldId id="295" r:id="rId13"/>
    <p:sldId id="294" r:id="rId14"/>
    <p:sldId id="293" r:id="rId15"/>
    <p:sldId id="271" r:id="rId16"/>
    <p:sldId id="275" r:id="rId17"/>
    <p:sldId id="280" r:id="rId18"/>
    <p:sldId id="279" r:id="rId19"/>
    <p:sldId id="277" r:id="rId20"/>
    <p:sldId id="288" r:id="rId21"/>
    <p:sldId id="289" r:id="rId22"/>
    <p:sldId id="290" r:id="rId23"/>
    <p:sldId id="282" r:id="rId24"/>
    <p:sldId id="296" r:id="rId25"/>
    <p:sldId id="283" r:id="rId26"/>
    <p:sldId id="299" r:id="rId27"/>
    <p:sldId id="300" r:id="rId28"/>
    <p:sldId id="284" r:id="rId29"/>
    <p:sldId id="287" r:id="rId30"/>
    <p:sldId id="285" r:id="rId31"/>
    <p:sldId id="286" r:id="rId32"/>
    <p:sldId id="304" r:id="rId33"/>
    <p:sldId id="258" r:id="rId34"/>
    <p:sldId id="273" r:id="rId35"/>
  </p:sldIdLst>
  <p:sldSz cx="9144000" cy="5143500" type="screen16x9"/>
  <p:notesSz cx="6858000" cy="9144000"/>
  <p:defaultTextStyle>
    <a:defPPr>
      <a:defRPr lang="ko-KR"/>
    </a:defPPr>
    <a:lvl1pPr marL="0" algn="l" defTabSz="914296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6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6" algn="l" defTabSz="914296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4" algn="l" defTabSz="914296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92" algn="l" defTabSz="914296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40" algn="l" defTabSz="914296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orient="horz" pos="3455">
          <p15:clr>
            <a:srgbClr val="A4A3A4"/>
          </p15:clr>
        </p15:guide>
        <p15:guide id="3" pos="28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87394" autoAdjust="0"/>
  </p:normalViewPr>
  <p:slideViewPr>
    <p:cSldViewPr>
      <p:cViewPr>
        <p:scale>
          <a:sx n="100" d="100"/>
          <a:sy n="100" d="100"/>
        </p:scale>
        <p:origin x="2142" y="636"/>
      </p:cViewPr>
      <p:guideLst>
        <p:guide orient="horz" pos="1619"/>
        <p:guide orient="horz" pos="3455"/>
        <p:guide pos="2879"/>
      </p:guideLst>
    </p:cSldViewPr>
  </p:slideViewPr>
  <p:outlineViewPr>
    <p:cViewPr>
      <p:scale>
        <a:sx n="33" d="100"/>
        <a:sy n="33" d="100"/>
      </p:scale>
      <p:origin x="0" y="-16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66F495ED-B07E-44B6-9F4E-FFAB86F0FC23}" type="datetime1">
              <a:rPr lang="ko-KR" altLang="en-US"/>
              <a:pPr lvl="0">
                <a:defRPr lang="ko-KR" altLang="en-US"/>
              </a:pPr>
              <a:t>2024-01-29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F3B2C96-A795-4D15-8CDE-BED0B3E8A378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6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4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2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40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8688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 dirty="0"/>
              <a:t>이력 사항 페이지</a:t>
            </a:r>
            <a:r>
              <a:rPr lang="en-US" altLang="ko-KR" dirty="0"/>
              <a:t>_</a:t>
            </a:r>
            <a:r>
              <a:rPr lang="ko-KR" altLang="en-US" dirty="0"/>
              <a:t>타입</a:t>
            </a:r>
            <a:r>
              <a:rPr lang="en-US" altLang="ko-KR" dirty="0"/>
              <a:t>2-2 (</a:t>
            </a:r>
            <a:r>
              <a:rPr lang="ko-KR" altLang="en-US" dirty="0"/>
              <a:t>페이지를 복사</a:t>
            </a:r>
            <a:r>
              <a:rPr lang="en-US" altLang="ko-KR" dirty="0"/>
              <a:t>, </a:t>
            </a:r>
            <a:r>
              <a:rPr lang="ko-KR" altLang="en-US" dirty="0"/>
              <a:t>붙여넣기 하여 추가 내용을 작성하세요</a:t>
            </a:r>
            <a:r>
              <a:rPr lang="en-US" altLang="ko-KR" dirty="0"/>
              <a:t>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 dirty="0"/>
              <a:t>이력 사항 페이지</a:t>
            </a:r>
            <a:r>
              <a:rPr lang="en-US" altLang="ko-KR" dirty="0"/>
              <a:t>_</a:t>
            </a:r>
            <a:r>
              <a:rPr lang="ko-KR" altLang="en-US" dirty="0"/>
              <a:t>타입</a:t>
            </a:r>
            <a:r>
              <a:rPr lang="en-US" altLang="ko-KR" dirty="0"/>
              <a:t>2-2 (</a:t>
            </a:r>
            <a:r>
              <a:rPr lang="ko-KR" altLang="en-US" dirty="0"/>
              <a:t>페이지를 복사</a:t>
            </a:r>
            <a:r>
              <a:rPr lang="en-US" altLang="ko-KR" dirty="0"/>
              <a:t>, </a:t>
            </a:r>
            <a:r>
              <a:rPr lang="ko-KR" altLang="en-US" dirty="0"/>
              <a:t>붙여넣기 하여 추가 내용을 작성하세요</a:t>
            </a:r>
            <a:r>
              <a:rPr lang="en-US" altLang="ko-KR" dirty="0"/>
              <a:t>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6741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 dirty="0"/>
              <a:t>이력 사항 페이지</a:t>
            </a:r>
            <a:r>
              <a:rPr lang="en-US" altLang="ko-KR" dirty="0"/>
              <a:t>_</a:t>
            </a:r>
            <a:r>
              <a:rPr lang="ko-KR" altLang="en-US" dirty="0"/>
              <a:t>타입</a:t>
            </a:r>
            <a:r>
              <a:rPr lang="en-US" altLang="ko-KR" dirty="0"/>
              <a:t>2-2 (</a:t>
            </a:r>
            <a:r>
              <a:rPr lang="ko-KR" altLang="en-US" dirty="0"/>
              <a:t>페이지를 복사</a:t>
            </a:r>
            <a:r>
              <a:rPr lang="en-US" altLang="ko-KR" dirty="0"/>
              <a:t>, </a:t>
            </a:r>
            <a:r>
              <a:rPr lang="ko-KR" altLang="en-US" dirty="0"/>
              <a:t>붙여넣기 하여 추가 내용을 작성하세요</a:t>
            </a:r>
            <a:r>
              <a:rPr lang="en-US" altLang="ko-KR" dirty="0"/>
              <a:t>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6060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 dirty="0"/>
              <a:t>이력 사항 페이지</a:t>
            </a:r>
            <a:r>
              <a:rPr lang="en-US" altLang="ko-KR" dirty="0"/>
              <a:t>_</a:t>
            </a:r>
            <a:r>
              <a:rPr lang="ko-KR" altLang="en-US" dirty="0"/>
              <a:t>타입</a:t>
            </a:r>
            <a:r>
              <a:rPr lang="en-US" altLang="ko-KR" dirty="0"/>
              <a:t>2-2 (</a:t>
            </a:r>
            <a:r>
              <a:rPr lang="ko-KR" altLang="en-US" dirty="0"/>
              <a:t>페이지를 복사</a:t>
            </a:r>
            <a:r>
              <a:rPr lang="en-US" altLang="ko-KR" dirty="0"/>
              <a:t>, </a:t>
            </a:r>
            <a:r>
              <a:rPr lang="ko-KR" altLang="en-US" dirty="0"/>
              <a:t>붙여넣기 하여 추가 내용을 작성하세요</a:t>
            </a:r>
            <a:r>
              <a:rPr lang="en-US" altLang="ko-KR" dirty="0"/>
              <a:t>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75320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ko-KR" altLang="en-US" smtClean="0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4022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30676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1586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ko-KR" altLang="en-US" smtClean="0"/>
              <a:pPr lvl="0">
                <a:defRPr lang="ko-KR" altLang="en-US"/>
              </a:pPr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2210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ko-KR" altLang="en-US" smtClean="0"/>
              <a:pPr lvl="0">
                <a:defRPr lang="ko-KR" altLang="en-US"/>
              </a:pPr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268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98103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63902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1660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68299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31958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23400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0461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12510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49757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81723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3357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79612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10823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 dirty="0"/>
              <a:t>이력 사항 페이지</a:t>
            </a:r>
            <a:r>
              <a:rPr lang="en-US" altLang="ko-KR" dirty="0"/>
              <a:t>_</a:t>
            </a:r>
            <a:r>
              <a:rPr lang="ko-KR" altLang="en-US" dirty="0"/>
              <a:t>타입</a:t>
            </a:r>
            <a:r>
              <a:rPr lang="en-US" altLang="ko-KR" dirty="0"/>
              <a:t>2-2 (</a:t>
            </a:r>
            <a:r>
              <a:rPr lang="ko-KR" altLang="en-US" dirty="0"/>
              <a:t>페이지를 복사</a:t>
            </a:r>
            <a:r>
              <a:rPr lang="en-US" altLang="ko-KR" dirty="0"/>
              <a:t>, </a:t>
            </a:r>
            <a:r>
              <a:rPr lang="ko-KR" altLang="en-US" dirty="0"/>
              <a:t>붙여넣기 하여 추가 내용을 작성하세요</a:t>
            </a:r>
            <a:r>
              <a:rPr lang="en-US" altLang="ko-KR" dirty="0"/>
              <a:t>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99808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이력 사항 페이지</a:t>
            </a:r>
            <a:r>
              <a:rPr lang="en-US" altLang="ko-KR"/>
              <a:t>_</a:t>
            </a:r>
            <a:r>
              <a:rPr lang="ko-KR" altLang="en-US"/>
              <a:t>타입</a:t>
            </a:r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33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ko-KR" altLang="en-US" smtClean="0"/>
              <a:pPr lvl="0">
                <a:defRPr lang="ko-KR" altLang="en-US"/>
              </a:pPr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731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4172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0382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8237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3816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83511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F3B2C96-A795-4D15-8CDE-BED0B3E8A378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87973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0151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650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435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932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4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4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9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8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3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8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055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055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8" indent="0">
              <a:buNone/>
              <a:defRPr sz="2000" b="1"/>
            </a:lvl2pPr>
            <a:lvl3pPr marL="914296" indent="0">
              <a:buNone/>
              <a:defRPr sz="1800" b="1"/>
            </a:lvl3pPr>
            <a:lvl4pPr marL="1371444" indent="0">
              <a:buNone/>
              <a:defRPr sz="1600" b="1"/>
            </a:lvl4pPr>
            <a:lvl5pPr marL="1828592" indent="0">
              <a:buNone/>
              <a:defRPr sz="1600" b="1"/>
            </a:lvl5pPr>
            <a:lvl6pPr marL="2285740" indent="0">
              <a:buNone/>
              <a:defRPr sz="1600" b="1"/>
            </a:lvl6pPr>
            <a:lvl7pPr marL="2742888" indent="0">
              <a:buNone/>
              <a:defRPr sz="1600" b="1"/>
            </a:lvl7pPr>
            <a:lvl8pPr marL="3200036" indent="0">
              <a:buNone/>
              <a:defRPr sz="1600" b="1"/>
            </a:lvl8pPr>
            <a:lvl9pPr marL="3657184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8" indent="0">
              <a:buNone/>
              <a:defRPr sz="2000" b="1"/>
            </a:lvl2pPr>
            <a:lvl3pPr marL="914296" indent="0">
              <a:buNone/>
              <a:defRPr sz="1800" b="1"/>
            </a:lvl3pPr>
            <a:lvl4pPr marL="1371444" indent="0">
              <a:buNone/>
              <a:defRPr sz="1600" b="1"/>
            </a:lvl4pPr>
            <a:lvl5pPr marL="1828592" indent="0">
              <a:buNone/>
              <a:defRPr sz="1600" b="1"/>
            </a:lvl5pPr>
            <a:lvl6pPr marL="2285740" indent="0">
              <a:buNone/>
              <a:defRPr sz="1600" b="1"/>
            </a:lvl6pPr>
            <a:lvl7pPr marL="2742888" indent="0">
              <a:buNone/>
              <a:defRPr sz="1600" b="1"/>
            </a:lvl7pPr>
            <a:lvl8pPr marL="3200036" indent="0">
              <a:buNone/>
              <a:defRPr sz="1600" b="1"/>
            </a:lvl8pPr>
            <a:lvl9pPr marL="3657184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536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82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851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1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48" indent="0">
              <a:buNone/>
              <a:defRPr sz="1200"/>
            </a:lvl2pPr>
            <a:lvl3pPr marL="914296" indent="0">
              <a:buNone/>
              <a:defRPr sz="1000"/>
            </a:lvl3pPr>
            <a:lvl4pPr marL="1371444" indent="0">
              <a:buNone/>
              <a:defRPr sz="900"/>
            </a:lvl4pPr>
            <a:lvl5pPr marL="1828592" indent="0">
              <a:buNone/>
              <a:defRPr sz="900"/>
            </a:lvl5pPr>
            <a:lvl6pPr marL="2285740" indent="0">
              <a:buNone/>
              <a:defRPr sz="900"/>
            </a:lvl6pPr>
            <a:lvl7pPr marL="2742888" indent="0">
              <a:buNone/>
              <a:defRPr sz="900"/>
            </a:lvl7pPr>
            <a:lvl8pPr marL="3200036" indent="0">
              <a:buNone/>
              <a:defRPr sz="900"/>
            </a:lvl8pPr>
            <a:lvl9pPr marL="3657184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593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48" indent="0">
              <a:buNone/>
              <a:defRPr sz="2800"/>
            </a:lvl2pPr>
            <a:lvl3pPr marL="914296" indent="0">
              <a:buNone/>
              <a:defRPr sz="2400"/>
            </a:lvl3pPr>
            <a:lvl4pPr marL="1371444" indent="0">
              <a:buNone/>
              <a:defRPr sz="2000"/>
            </a:lvl4pPr>
            <a:lvl5pPr marL="1828592" indent="0">
              <a:buNone/>
              <a:defRPr sz="2000"/>
            </a:lvl5pPr>
            <a:lvl6pPr marL="2285740" indent="0">
              <a:buNone/>
              <a:defRPr sz="2000"/>
            </a:lvl6pPr>
            <a:lvl7pPr marL="2742888" indent="0">
              <a:buNone/>
              <a:defRPr sz="2000"/>
            </a:lvl7pPr>
            <a:lvl8pPr marL="3200036" indent="0">
              <a:buNone/>
              <a:defRPr sz="2000"/>
            </a:lvl8pPr>
            <a:lvl9pPr marL="3657184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48" indent="0">
              <a:buNone/>
              <a:defRPr sz="1200"/>
            </a:lvl2pPr>
            <a:lvl3pPr marL="914296" indent="0">
              <a:buNone/>
              <a:defRPr sz="1000"/>
            </a:lvl3pPr>
            <a:lvl4pPr marL="1371444" indent="0">
              <a:buNone/>
              <a:defRPr sz="900"/>
            </a:lvl4pPr>
            <a:lvl5pPr marL="1828592" indent="0">
              <a:buNone/>
              <a:defRPr sz="900"/>
            </a:lvl5pPr>
            <a:lvl6pPr marL="2285740" indent="0">
              <a:buNone/>
              <a:defRPr sz="900"/>
            </a:lvl6pPr>
            <a:lvl7pPr marL="2742888" indent="0">
              <a:buNone/>
              <a:defRPr sz="900"/>
            </a:lvl7pPr>
            <a:lvl8pPr marL="3200036" indent="0">
              <a:buNone/>
              <a:defRPr sz="900"/>
            </a:lvl8pPr>
            <a:lvl9pPr marL="3657184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41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30" tIns="45715" rIns="91430" bIns="45715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30" tIns="45715" rIns="91430" bIns="45715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30" tIns="45715" rIns="91430" bIns="45715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5F895-C34A-4149-B73F-B6C5D9EB4B7C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30" tIns="45715" rIns="91430" bIns="45715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30" tIns="45715" rIns="91430" bIns="45715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8F7A02-E3FD-4AE4-8B49-A51A50DB9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807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296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61" indent="-342861" algn="l" defTabSz="914296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65" indent="-285717" algn="l" defTabSz="914296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70" indent="-228574" algn="l" defTabSz="914296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18" indent="-228574" algn="l" defTabSz="914296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66" indent="-228574" algn="l" defTabSz="914296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14" indent="-228574" algn="l" defTabSz="914296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62" indent="-228574" algn="l" defTabSz="914296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10" indent="-228574" algn="l" defTabSz="914296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8" indent="-228574" algn="l" defTabSz="914296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8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6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4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2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0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8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36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84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jpe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oiSeoungH/Js_Projec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G"/><Relationship Id="rId4" Type="http://schemas.openxmlformats.org/officeDocument/2006/relationships/hyperlink" Target="https://choiseoungh.github.io/page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jpe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11" Type="http://schemas.openxmlformats.org/officeDocument/2006/relationships/image" Target="../media/image33.JPG"/><Relationship Id="rId5" Type="http://schemas.openxmlformats.org/officeDocument/2006/relationships/image" Target="../media/image27.png"/><Relationship Id="rId10" Type="http://schemas.openxmlformats.org/officeDocument/2006/relationships/image" Target="../media/image32.JP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jpe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3.JPG"/><Relationship Id="rId7" Type="http://schemas.openxmlformats.org/officeDocument/2006/relationships/image" Target="../media/image6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508" y="0"/>
            <a:ext cx="9144000" cy="5143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551" y="2123146"/>
            <a:ext cx="58785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 err="1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SeoungHyun</a:t>
            </a:r>
            <a:r>
              <a:rPr lang="en-US" altLang="ko-KR" sz="54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 Choi</a:t>
            </a:r>
            <a:endParaRPr lang="ko-KR" altLang="en-US" sz="54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83518"/>
            <a:ext cx="2282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2024 Presentation</a:t>
            </a:r>
            <a:endParaRPr lang="ko-KR" altLang="en-US" sz="20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pic>
        <p:nvPicPr>
          <p:cNvPr id="1026" name="Picture 2" descr="C:\Users\User\Desktop\개발자-아이콘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483518"/>
            <a:ext cx="648072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879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39552" y="483518"/>
            <a:ext cx="2282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2024 Presentation</a:t>
            </a:r>
            <a:endParaRPr lang="ko-KR" altLang="en-US" sz="20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pic>
        <p:nvPicPr>
          <p:cNvPr id="1026" name="Picture 2" descr="C:\Users\User\Desktop\개발자-아이콘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483518"/>
            <a:ext cx="648072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454"/>
            <a:ext cx="9144000" cy="485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04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52" y="0"/>
            <a:ext cx="9144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1782" y="341791"/>
            <a:ext cx="1324402" cy="3738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구상했던 점들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8286" y="925810"/>
            <a:ext cx="659476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Defect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1908736" y="915566"/>
            <a:ext cx="0" cy="39399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모서리가 둥근 직사각형 15"/>
          <p:cNvSpPr/>
          <p:nvPr/>
        </p:nvSpPr>
        <p:spPr>
          <a:xfrm>
            <a:off x="2142579" y="2636166"/>
            <a:ext cx="4989200" cy="69073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84F0780-24FA-FEED-D0B5-EC54816AAD52}"/>
              </a:ext>
            </a:extLst>
          </p:cNvPr>
          <p:cNvSpPr txBox="1"/>
          <p:nvPr/>
        </p:nvSpPr>
        <p:spPr>
          <a:xfrm>
            <a:off x="2061658" y="2385014"/>
            <a:ext cx="150073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</a:t>
            </a:r>
            <a:r>
              <a:rPr lang="ko-KR" altLang="en-US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결함</a:t>
            </a: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 #</a:t>
            </a:r>
            <a:r>
              <a:rPr lang="ko-KR" altLang="en-US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예열</a:t>
            </a: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#</a:t>
            </a:r>
            <a:r>
              <a:rPr lang="ko-KR" altLang="en-US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밀집 의존도</a:t>
            </a:r>
            <a:endParaRPr lang="en-US" altLang="ko-KR" sz="9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C8788B-3677-6E0B-E046-390C476C6BC1}"/>
              </a:ext>
            </a:extLst>
          </p:cNvPr>
          <p:cNvSpPr txBox="1"/>
          <p:nvPr/>
        </p:nvSpPr>
        <p:spPr>
          <a:xfrm>
            <a:off x="2132099" y="2701828"/>
            <a:ext cx="495573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결함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지금의 한없이 부족한 내 코딩실력 결함덩어리😢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>
              <a:defRPr lang="ko-KR" altLang="en-US"/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예열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제 성능을 내려면 많은 공부가 필요함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>
              <a:defRPr lang="ko-KR" altLang="en-US"/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밀집 의존도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지식의 밀집이 중요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099" y="999966"/>
            <a:ext cx="1732471" cy="131667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004741"/>
            <a:ext cx="1512168" cy="151216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082695" y="195486"/>
            <a:ext cx="88364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#1Slay </a:t>
            </a: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the Spire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52" y="0"/>
            <a:ext cx="9144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11782" y="341791"/>
            <a:ext cx="1324402" cy="3738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구상했던 점들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8286" y="925810"/>
            <a:ext cx="807529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Monster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1908736" y="915566"/>
            <a:ext cx="0" cy="39399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모서리가 둥근 직사각형 15"/>
          <p:cNvSpPr/>
          <p:nvPr/>
        </p:nvSpPr>
        <p:spPr>
          <a:xfrm>
            <a:off x="2097823" y="1881012"/>
            <a:ext cx="4989200" cy="5417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1122416" y="2966683"/>
            <a:ext cx="524182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Elite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019447" y="3807413"/>
            <a:ext cx="123944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#Datum #Computer</a:t>
            </a:r>
            <a:endParaRPr lang="en-US" altLang="ko-KR" sz="9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2097823" y="4139595"/>
            <a:ext cx="4989200" cy="5763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6" name="TextBox 75"/>
          <p:cNvSpPr txBox="1"/>
          <p:nvPr/>
        </p:nvSpPr>
        <p:spPr>
          <a:xfrm>
            <a:off x="2137011" y="4167735"/>
            <a:ext cx="253627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Datum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일정 데미지를 줄때마다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form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변환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>
              <a:defRPr lang="ko-KR" altLang="en-US"/>
            </a:pPr>
            <a:r>
              <a:rPr lang="en-US" altLang="ko-KR" sz="1000" dirty="0">
                <a:latin typeface="G마켓 산스 Medium"/>
                <a:ea typeface="G마켓 산스 Medium"/>
              </a:rPr>
              <a:t>Computer ?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B1D1283-0A1A-D5AD-85D6-F8FE30C741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083" y="855647"/>
            <a:ext cx="825313" cy="82531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A4D956-3BEB-333B-5A02-3702086D3A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619" y="713311"/>
            <a:ext cx="996090" cy="9960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852B1DD-020A-E801-8AD0-9D437C3B234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386" y="754103"/>
            <a:ext cx="926857" cy="92685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21AC191-C12B-EF90-C7C6-4AD38D74196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745" y="2753443"/>
            <a:ext cx="857283" cy="85728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3EB11C0-42BA-528C-ADAA-2A81A6FDA7D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89" y="754103"/>
            <a:ext cx="955989" cy="87846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87DF723-862B-C949-2407-1F588470DF3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68" y="2768636"/>
            <a:ext cx="882875" cy="88287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84F0780-24FA-FEED-D0B5-EC54816AAD52}"/>
              </a:ext>
            </a:extLst>
          </p:cNvPr>
          <p:cNvSpPr txBox="1"/>
          <p:nvPr/>
        </p:nvSpPr>
        <p:spPr>
          <a:xfrm>
            <a:off x="2061658" y="1632568"/>
            <a:ext cx="1462260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#Data #Int </a:t>
            </a: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#Linked_List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C8788B-3677-6E0B-E046-390C476C6BC1}"/>
              </a:ext>
            </a:extLst>
          </p:cNvPr>
          <p:cNvSpPr txBox="1"/>
          <p:nvPr/>
        </p:nvSpPr>
        <p:spPr>
          <a:xfrm>
            <a:off x="2131285" y="1903888"/>
            <a:ext cx="49557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Int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형 적들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2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이상의 수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일정데미지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입을시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0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과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1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로 분열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Linked_List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: 3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마리가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무리지은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객체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동시에 처치하지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않을시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주소값을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참조하여 부활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082695" y="195486"/>
            <a:ext cx="88364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#1Slay </a:t>
            </a: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the Spire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</p:spTree>
    <p:extLst>
      <p:ext uri="{BB962C8B-B14F-4D97-AF65-F5344CB8AC3E}">
        <p14:creationId xmlns:p14="http://schemas.microsoft.com/office/powerpoint/2010/main" val="238304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52" y="0"/>
            <a:ext cx="9144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11782" y="341791"/>
            <a:ext cx="1324402" cy="3738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구상했던 점들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8286" y="925810"/>
            <a:ext cx="807529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Monster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1908736" y="915566"/>
            <a:ext cx="0" cy="39399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모서리가 둥근 직사각형 15"/>
          <p:cNvSpPr/>
          <p:nvPr/>
        </p:nvSpPr>
        <p:spPr>
          <a:xfrm>
            <a:off x="2097822" y="1881012"/>
            <a:ext cx="5138473" cy="5417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1122416" y="2966683"/>
            <a:ext cx="524182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Elite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019447" y="3807413"/>
            <a:ext cx="123944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#Datum #Computer</a:t>
            </a:r>
            <a:endParaRPr lang="en-US" altLang="ko-KR" sz="9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2097823" y="4139595"/>
            <a:ext cx="4989200" cy="5763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6" name="TextBox 75"/>
          <p:cNvSpPr txBox="1"/>
          <p:nvPr/>
        </p:nvSpPr>
        <p:spPr>
          <a:xfrm>
            <a:off x="2137011" y="4167735"/>
            <a:ext cx="253627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Datum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일정 데미지를 줄때마다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form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변환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>
              <a:defRPr lang="ko-KR" altLang="en-US"/>
            </a:pPr>
            <a:r>
              <a:rPr lang="en-US" altLang="ko-KR" sz="1000" dirty="0">
                <a:latin typeface="G마켓 산스 Medium"/>
                <a:ea typeface="G마켓 산스 Medium"/>
              </a:rPr>
              <a:t>Computer ?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B1D1283-0A1A-D5AD-85D6-F8FE30C741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083" y="855647"/>
            <a:ext cx="825313" cy="82531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A4D956-3BEB-333B-5A02-3702086D3A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619" y="713311"/>
            <a:ext cx="996090" cy="9960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852B1DD-020A-E801-8AD0-9D437C3B234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386" y="754103"/>
            <a:ext cx="926857" cy="92685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21AC191-C12B-EF90-C7C6-4AD38D74196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745" y="2753443"/>
            <a:ext cx="857283" cy="85728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3EB11C0-42BA-528C-ADAA-2A81A6FDA7D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89" y="754103"/>
            <a:ext cx="955989" cy="87846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87DF723-862B-C949-2407-1F588470DF3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68" y="2768636"/>
            <a:ext cx="882875" cy="88287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84F0780-24FA-FEED-D0B5-EC54816AAD52}"/>
              </a:ext>
            </a:extLst>
          </p:cNvPr>
          <p:cNvSpPr txBox="1"/>
          <p:nvPr/>
        </p:nvSpPr>
        <p:spPr>
          <a:xfrm>
            <a:off x="2061658" y="1632568"/>
            <a:ext cx="1462260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#Data #Int </a:t>
            </a: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#Linked_List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C8788B-3677-6E0B-E046-390C476C6BC1}"/>
              </a:ext>
            </a:extLst>
          </p:cNvPr>
          <p:cNvSpPr txBox="1"/>
          <p:nvPr/>
        </p:nvSpPr>
        <p:spPr>
          <a:xfrm>
            <a:off x="2131284" y="1903888"/>
            <a:ext cx="53570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Int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형 적들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2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이상의 수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일정데미지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입을시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0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과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1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로 분열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Linked_List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: 3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마리가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무리지은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객체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동시에 처치하지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않을시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주소값을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참조하여 부활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082695" y="195486"/>
            <a:ext cx="88364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#1Slay </a:t>
            </a: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the Spire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62982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52" y="0"/>
            <a:ext cx="9144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11782" y="341791"/>
            <a:ext cx="1324402" cy="3738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구상했던 점들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8286" y="925810"/>
            <a:ext cx="95462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Merchant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1908736" y="915566"/>
            <a:ext cx="0" cy="39399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모서리가 둥근 직사각형 15"/>
          <p:cNvSpPr/>
          <p:nvPr/>
        </p:nvSpPr>
        <p:spPr>
          <a:xfrm>
            <a:off x="2097823" y="1881012"/>
            <a:ext cx="4989200" cy="69073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1122416" y="2966683"/>
            <a:ext cx="623889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BOSS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019447" y="3807413"/>
            <a:ext cx="1221809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#PYM #NEKALACYUBE</a:t>
            </a:r>
            <a:endParaRPr lang="en-US" altLang="ko-KR" sz="9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2097823" y="4139594"/>
            <a:ext cx="4989200" cy="592395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6" name="TextBox 75"/>
          <p:cNvSpPr txBox="1"/>
          <p:nvPr/>
        </p:nvSpPr>
        <p:spPr>
          <a:xfrm>
            <a:off x="2128928" y="4212622"/>
            <a:ext cx="379943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PYM :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 행동횟수의 제한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-&gt;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일정행동이후 시험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패턴강화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b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NEKALACYUBE :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일정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스펙이하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즉사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턴당 최대 데미지 제한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E5B396-5E68-657E-C026-9019F0FFDB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093" y="605863"/>
            <a:ext cx="1043465" cy="104346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80D6002-3EB2-FF43-AA67-C87F46E6A9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2834890"/>
            <a:ext cx="839790" cy="83979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84F0780-24FA-FEED-D0B5-EC54816AAD52}"/>
              </a:ext>
            </a:extLst>
          </p:cNvPr>
          <p:cNvSpPr txBox="1"/>
          <p:nvPr/>
        </p:nvSpPr>
        <p:spPr>
          <a:xfrm>
            <a:off x="2061658" y="1632568"/>
            <a:ext cx="16834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#PYJ #</a:t>
            </a:r>
            <a:r>
              <a:rPr lang="ko-KR" altLang="en-US" sz="9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좋은거</a:t>
            </a:r>
            <a:r>
              <a:rPr lang="ko-KR" altLang="en-US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나눔하러</a:t>
            </a:r>
            <a:r>
              <a:rPr lang="ko-KR" altLang="en-US" sz="9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오신분</a:t>
            </a:r>
            <a:endParaRPr lang="en-US" altLang="ko-KR" sz="9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13ED3FDF-499B-EF8D-20B9-F8DD403DF8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512" y="2813498"/>
            <a:ext cx="903275" cy="903275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525375E2-B523-DFD3-F980-D4E9EAFED71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984" y="2803508"/>
            <a:ext cx="986293" cy="9862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CC8788B-3677-6E0B-E046-390C476C6BC1}"/>
              </a:ext>
            </a:extLst>
          </p:cNvPr>
          <p:cNvSpPr txBox="1"/>
          <p:nvPr/>
        </p:nvSpPr>
        <p:spPr>
          <a:xfrm>
            <a:off x="2114554" y="2017004"/>
            <a:ext cx="49557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USB :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최대 에너지 증가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키세스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최대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Hp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증가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73DA43C-FCF0-706A-82D7-B5AE447BCCE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914" y="589102"/>
            <a:ext cx="1043466" cy="10434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83EF836-BDA1-2B15-6B4B-DC415233B2C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3545" y="2813498"/>
            <a:ext cx="891895" cy="89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748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708099" y="2931790"/>
            <a:ext cx="58344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Vampire Survivors</a:t>
            </a:r>
            <a:endParaRPr lang="ko-KR" altLang="en-US" sz="54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9550" y="483518"/>
            <a:ext cx="197522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i="1" dirty="0">
                <a:ln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  <a:solidFill>
                  <a:schemeClr val="accent6">
                    <a:lumMod val="40000"/>
                    <a:lumOff val="6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#02</a:t>
            </a:r>
            <a:endParaRPr lang="ko-KR" altLang="en-US" sz="6600" i="1" dirty="0"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1401" y="618242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2012~2013</a:t>
            </a:r>
            <a:endParaRPr lang="ko-KR" altLang="en-US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7416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5884213" y="0"/>
            <a:ext cx="3275855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67544" y="1919422"/>
            <a:ext cx="4968552" cy="1958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544" y="483518"/>
            <a:ext cx="31123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Vampire Survivors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7544" y="1006738"/>
            <a:ext cx="35493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Phaser</a:t>
            </a: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 프레임 워크를 이용한 게임 만들기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419622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Phaser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와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Java script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를 활용한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</a:b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Vampire Survivors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구현하기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!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467544" y="4083828"/>
            <a:ext cx="4989200" cy="28803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06732" y="4063773"/>
            <a:ext cx="3533340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깃허브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 링크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: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  <a:hlinkClick r:id="rId3"/>
              </a:rPr>
              <a:t>https://github.com/ChoiSeoungH/Js_Project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467544" y="4443868"/>
            <a:ext cx="4989200" cy="28803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06732" y="4423813"/>
            <a:ext cx="3098925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서비스 링크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: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  <a:hlinkClick r:id="rId4"/>
              </a:rPr>
              <a:t>https://choiseoungh.github.io/page/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EEEF192-3726-4F76-8C00-A7D33BACFD8C}"/>
              </a:ext>
            </a:extLst>
          </p:cNvPr>
          <p:cNvSpPr txBox="1"/>
          <p:nvPr/>
        </p:nvSpPr>
        <p:spPr>
          <a:xfrm>
            <a:off x="6138205" y="1360888"/>
            <a:ext cx="12586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개발 인원 및 기간</a:t>
            </a:r>
            <a:endParaRPr lang="en-US" altLang="ko-KR" sz="11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5E62624-1E75-45D6-926B-BBABB7A60895}"/>
              </a:ext>
            </a:extLst>
          </p:cNvPr>
          <p:cNvSpPr txBox="1"/>
          <p:nvPr/>
        </p:nvSpPr>
        <p:spPr>
          <a:xfrm>
            <a:off x="6138205" y="1575421"/>
            <a:ext cx="2034531" cy="437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개발 기간 </a:t>
            </a:r>
            <a:r>
              <a:rPr lang="en-US" altLang="ko-KR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: 2024.01.23 ~ 2024.01.28</a:t>
            </a:r>
          </a:p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개발 인원 </a:t>
            </a:r>
            <a:r>
              <a:rPr lang="en-US" altLang="ko-KR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: Front 4</a:t>
            </a: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명</a:t>
            </a:r>
            <a:endParaRPr lang="en-US" altLang="ko-KR" sz="800" dirty="0">
              <a:solidFill>
                <a:schemeClr val="tx2">
                  <a:lumMod val="5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665458F-FA4B-487C-B620-6F702854A203}"/>
              </a:ext>
            </a:extLst>
          </p:cNvPr>
          <p:cNvSpPr txBox="1"/>
          <p:nvPr/>
        </p:nvSpPr>
        <p:spPr>
          <a:xfrm>
            <a:off x="6138206" y="2035382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적용 기술</a:t>
            </a:r>
            <a:endParaRPr lang="en-US" altLang="ko-KR" sz="11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911069-2218-47DB-98B9-485A1990649E}"/>
              </a:ext>
            </a:extLst>
          </p:cNvPr>
          <p:cNvSpPr txBox="1"/>
          <p:nvPr/>
        </p:nvSpPr>
        <p:spPr>
          <a:xfrm>
            <a:off x="6138206" y="2283307"/>
            <a:ext cx="849913" cy="437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Phaser</a:t>
            </a:r>
          </a:p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Java Script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642791-3C2B-4374-84F1-0A8980D7D6EC}"/>
              </a:ext>
            </a:extLst>
          </p:cNvPr>
          <p:cNvSpPr txBox="1"/>
          <p:nvPr/>
        </p:nvSpPr>
        <p:spPr>
          <a:xfrm>
            <a:off x="6138205" y="2927934"/>
            <a:ext cx="5934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기여도</a:t>
            </a:r>
            <a:endParaRPr lang="en-US" altLang="ko-KR" sz="11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9135D28-C805-45EE-A00F-E47EC22C8558}"/>
              </a:ext>
            </a:extLst>
          </p:cNvPr>
          <p:cNvSpPr/>
          <p:nvPr/>
        </p:nvSpPr>
        <p:spPr>
          <a:xfrm>
            <a:off x="6694769" y="3233046"/>
            <a:ext cx="1862778" cy="142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D3ED466-C31E-4F14-8DE1-CAE1DF389156}"/>
              </a:ext>
            </a:extLst>
          </p:cNvPr>
          <p:cNvSpPr/>
          <p:nvPr/>
        </p:nvSpPr>
        <p:spPr>
          <a:xfrm>
            <a:off x="6694768" y="3233046"/>
            <a:ext cx="1862778" cy="142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E6BA159-F5A0-43BD-9F38-55160CA0CB47}"/>
              </a:ext>
            </a:extLst>
          </p:cNvPr>
          <p:cNvSpPr txBox="1"/>
          <p:nvPr/>
        </p:nvSpPr>
        <p:spPr>
          <a:xfrm>
            <a:off x="6138205" y="3169590"/>
            <a:ext cx="556563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기획</a:t>
            </a:r>
            <a:endParaRPr lang="en-US" altLang="ko-KR" sz="800" dirty="0">
              <a:solidFill>
                <a:schemeClr val="tx2">
                  <a:lumMod val="5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개발</a:t>
            </a:r>
            <a:endParaRPr lang="en-US" altLang="ko-KR" sz="800" dirty="0">
              <a:solidFill>
                <a:schemeClr val="tx2">
                  <a:lumMod val="5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1011B73-541F-4255-994D-0BB0135160BD}"/>
              </a:ext>
            </a:extLst>
          </p:cNvPr>
          <p:cNvSpPr/>
          <p:nvPr/>
        </p:nvSpPr>
        <p:spPr>
          <a:xfrm>
            <a:off x="6694769" y="3430005"/>
            <a:ext cx="1862778" cy="142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63E1E6E-6CC3-49F2-B7A9-E3337F168F6C}"/>
              </a:ext>
            </a:extLst>
          </p:cNvPr>
          <p:cNvSpPr/>
          <p:nvPr/>
        </p:nvSpPr>
        <p:spPr>
          <a:xfrm>
            <a:off x="6694768" y="3430006"/>
            <a:ext cx="1862777" cy="14257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4CD556F-8119-8604-1BCA-275091648ED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737" y="1911136"/>
            <a:ext cx="2611223" cy="195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497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843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7636" y="237877"/>
            <a:ext cx="2922304" cy="4460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데이터베이스 모델링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E3833CC-BBDF-97FE-078B-941B9765BFEF}"/>
              </a:ext>
            </a:extLst>
          </p:cNvPr>
          <p:cNvSpPr/>
          <p:nvPr/>
        </p:nvSpPr>
        <p:spPr>
          <a:xfrm>
            <a:off x="1727684" y="1096685"/>
            <a:ext cx="1224136" cy="7201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37E641-C5EC-BCB0-6B20-4488BCBAC9F9}"/>
              </a:ext>
            </a:extLst>
          </p:cNvPr>
          <p:cNvSpPr/>
          <p:nvPr/>
        </p:nvSpPr>
        <p:spPr>
          <a:xfrm>
            <a:off x="1727684" y="1096685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index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0BC9AB-6143-1D1A-636E-E99AC3047B49}"/>
              </a:ext>
            </a:extLst>
          </p:cNvPr>
          <p:cNvSpPr txBox="1"/>
          <p:nvPr/>
        </p:nvSpPr>
        <p:spPr>
          <a:xfrm>
            <a:off x="1799692" y="1413626"/>
            <a:ext cx="660758" cy="3946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const game</a:t>
            </a:r>
          </a:p>
          <a:p>
            <a:pPr>
              <a:lnSpc>
                <a:spcPct val="150000"/>
              </a:lnSpc>
              <a:defRPr lang="ko-KR" altLang="en-US"/>
            </a:pP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629AE7-5FDC-3E19-9E6E-EDF85F512B1F}"/>
              </a:ext>
            </a:extLst>
          </p:cNvPr>
          <p:cNvSpPr txBox="1"/>
          <p:nvPr/>
        </p:nvSpPr>
        <p:spPr>
          <a:xfrm>
            <a:off x="1796716" y="3408466"/>
            <a:ext cx="857927" cy="12073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endParaRPr lang="en-US" altLang="ko-KR" sz="70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7C0CE75-20BA-8BC6-D686-75D275C48C1F}"/>
              </a:ext>
            </a:extLst>
          </p:cNvPr>
          <p:cNvSpPr/>
          <p:nvPr/>
        </p:nvSpPr>
        <p:spPr>
          <a:xfrm>
            <a:off x="6450441" y="3768689"/>
            <a:ext cx="1224136" cy="11433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AC13F2-5AB6-F8D3-AAC1-E1084EDC3968}"/>
              </a:ext>
            </a:extLst>
          </p:cNvPr>
          <p:cNvSpPr/>
          <p:nvPr/>
        </p:nvSpPr>
        <p:spPr>
          <a:xfrm>
            <a:off x="6450441" y="3768689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ui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2F1F71-3E3D-9371-CDD9-F2F5478D9D44}"/>
              </a:ext>
            </a:extLst>
          </p:cNvPr>
          <p:cNvSpPr txBox="1"/>
          <p:nvPr/>
        </p:nvSpPr>
        <p:spPr>
          <a:xfrm>
            <a:off x="6522449" y="4085630"/>
            <a:ext cx="473206" cy="7178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Button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ExpBar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HpBar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TopBar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B283B24-BAE0-07C1-6295-7D172B176BEF}"/>
              </a:ext>
            </a:extLst>
          </p:cNvPr>
          <p:cNvSpPr/>
          <p:nvPr/>
        </p:nvSpPr>
        <p:spPr>
          <a:xfrm>
            <a:off x="6450441" y="1999417"/>
            <a:ext cx="1224136" cy="161644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8AD79A8-97A3-4C73-B1CD-B749C5995A35}"/>
              </a:ext>
            </a:extLst>
          </p:cNvPr>
          <p:cNvSpPr/>
          <p:nvPr/>
        </p:nvSpPr>
        <p:spPr>
          <a:xfrm>
            <a:off x="6450441" y="1999418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utils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D5FE21-730D-89B4-7C3A-CA17E39E9F66}"/>
              </a:ext>
            </a:extLst>
          </p:cNvPr>
          <p:cNvSpPr txBox="1"/>
          <p:nvPr/>
        </p:nvSpPr>
        <p:spPr>
          <a:xfrm>
            <a:off x="6522449" y="2316359"/>
            <a:ext cx="1031051" cy="120257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attackManager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backgroundManager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Math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mobManager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pauseManager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sceneManager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time</a:t>
            </a:r>
          </a:p>
        </p:txBody>
      </p:sp>
      <p:sp>
        <p:nvSpPr>
          <p:cNvPr id="32" name="직사각형 18">
            <a:extLst>
              <a:ext uri="{FF2B5EF4-FFF2-40B4-BE49-F238E27FC236}">
                <a16:creationId xmlns:a16="http://schemas.microsoft.com/office/drawing/2014/main" id="{B6E0BD75-E9E5-006B-6A18-8A0C33974683}"/>
              </a:ext>
            </a:extLst>
          </p:cNvPr>
          <p:cNvSpPr/>
          <p:nvPr/>
        </p:nvSpPr>
        <p:spPr>
          <a:xfrm>
            <a:off x="6472364" y="949238"/>
            <a:ext cx="1224136" cy="79442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3" name="직사각형 19">
            <a:extLst>
              <a:ext uri="{FF2B5EF4-FFF2-40B4-BE49-F238E27FC236}">
                <a16:creationId xmlns:a16="http://schemas.microsoft.com/office/drawing/2014/main" id="{01E27AC5-CA89-4B21-3A69-23FFDC0F6C23}"/>
              </a:ext>
            </a:extLst>
          </p:cNvPr>
          <p:cNvSpPr/>
          <p:nvPr/>
        </p:nvSpPr>
        <p:spPr>
          <a:xfrm>
            <a:off x="6472364" y="949237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characters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34" name="TextBox 20">
            <a:extLst>
              <a:ext uri="{FF2B5EF4-FFF2-40B4-BE49-F238E27FC236}">
                <a16:creationId xmlns:a16="http://schemas.microsoft.com/office/drawing/2014/main" id="{D8B7F959-567F-872E-DE70-B81688A0C813}"/>
              </a:ext>
            </a:extLst>
          </p:cNvPr>
          <p:cNvSpPr txBox="1"/>
          <p:nvPr/>
        </p:nvSpPr>
        <p:spPr>
          <a:xfrm>
            <a:off x="6544372" y="1266177"/>
            <a:ext cx="429926" cy="3946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Mob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Player</a:t>
            </a:r>
          </a:p>
        </p:txBody>
      </p: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131A73F6-92D3-2620-FC7F-7A0D854C3CD6}"/>
              </a:ext>
            </a:extLst>
          </p:cNvPr>
          <p:cNvCxnSpPr>
            <a:cxnSpLocks/>
            <a:stCxn id="32" idx="1"/>
            <a:endCxn id="45" idx="3"/>
          </p:cNvCxnSpPr>
          <p:nvPr/>
        </p:nvCxnSpPr>
        <p:spPr>
          <a:xfrm rot="10800000" flipV="1">
            <a:off x="5241192" y="1346448"/>
            <a:ext cx="1231173" cy="88674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26F7A81-A1AD-3EAB-4F0B-726A8CE0A0A8}"/>
              </a:ext>
            </a:extLst>
          </p:cNvPr>
          <p:cNvSpPr/>
          <p:nvPr/>
        </p:nvSpPr>
        <p:spPr>
          <a:xfrm>
            <a:off x="1733917" y="2425873"/>
            <a:ext cx="1224136" cy="72010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4A567D0-C3EB-D165-4302-5ECB97790309}"/>
              </a:ext>
            </a:extLst>
          </p:cNvPr>
          <p:cNvSpPr/>
          <p:nvPr/>
        </p:nvSpPr>
        <p:spPr>
          <a:xfrm>
            <a:off x="1733917" y="2425873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config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8E3C03-A9FF-8282-21FD-746B10F2AD63}"/>
              </a:ext>
            </a:extLst>
          </p:cNvPr>
          <p:cNvSpPr txBox="1"/>
          <p:nvPr/>
        </p:nvSpPr>
        <p:spPr>
          <a:xfrm>
            <a:off x="1805925" y="2742814"/>
            <a:ext cx="734496" cy="2330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const Config </a:t>
            </a: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3134ECD9-E972-C498-6B4B-E0CC4C3A0989}"/>
              </a:ext>
            </a:extLst>
          </p:cNvPr>
          <p:cNvCxnSpPr>
            <a:cxnSpLocks/>
            <a:stCxn id="4" idx="2"/>
            <a:endCxn id="38" idx="0"/>
          </p:cNvCxnSpPr>
          <p:nvPr/>
        </p:nvCxnSpPr>
        <p:spPr>
          <a:xfrm>
            <a:off x="2339752" y="1816785"/>
            <a:ext cx="6233" cy="609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18">
            <a:extLst>
              <a:ext uri="{FF2B5EF4-FFF2-40B4-BE49-F238E27FC236}">
                <a16:creationId xmlns:a16="http://schemas.microsoft.com/office/drawing/2014/main" id="{37851AB1-92DF-8C2E-977C-BE615EB86C49}"/>
              </a:ext>
            </a:extLst>
          </p:cNvPr>
          <p:cNvSpPr/>
          <p:nvPr/>
        </p:nvSpPr>
        <p:spPr>
          <a:xfrm>
            <a:off x="4017055" y="1571958"/>
            <a:ext cx="1224136" cy="132246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46" name="직사각형 19">
            <a:extLst>
              <a:ext uri="{FF2B5EF4-FFF2-40B4-BE49-F238E27FC236}">
                <a16:creationId xmlns:a16="http://schemas.microsoft.com/office/drawing/2014/main" id="{51895B61-3929-B8D4-63C0-662A76AED32E}"/>
              </a:ext>
            </a:extLst>
          </p:cNvPr>
          <p:cNvSpPr/>
          <p:nvPr/>
        </p:nvSpPr>
        <p:spPr>
          <a:xfrm>
            <a:off x="4017055" y="1571958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scenes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47" name="TextBox 20">
            <a:extLst>
              <a:ext uri="{FF2B5EF4-FFF2-40B4-BE49-F238E27FC236}">
                <a16:creationId xmlns:a16="http://schemas.microsoft.com/office/drawing/2014/main" id="{FF62259B-F415-A886-2342-41F1BE759ED7}"/>
              </a:ext>
            </a:extLst>
          </p:cNvPr>
          <p:cNvSpPr txBox="1"/>
          <p:nvPr/>
        </p:nvSpPr>
        <p:spPr>
          <a:xfrm>
            <a:off x="4089063" y="1888898"/>
            <a:ext cx="864339" cy="87940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LoadingScene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MainScene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PlayingScene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GameOverScene</a:t>
            </a: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</a:b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GameClearScene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4FF36461-BA82-BB29-5E96-991B362D4368}"/>
              </a:ext>
            </a:extLst>
          </p:cNvPr>
          <p:cNvCxnSpPr>
            <a:cxnSpLocks/>
            <a:stCxn id="45" idx="1"/>
            <a:endCxn id="37" idx="3"/>
          </p:cNvCxnSpPr>
          <p:nvPr/>
        </p:nvCxnSpPr>
        <p:spPr>
          <a:xfrm rot="10800000" flipV="1">
            <a:off x="2958053" y="2233190"/>
            <a:ext cx="1059002" cy="55273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0CC623C-68E1-4C3D-C59C-4A2EC964EEB1}"/>
              </a:ext>
            </a:extLst>
          </p:cNvPr>
          <p:cNvCxnSpPr>
            <a:cxnSpLocks/>
            <a:stCxn id="29" idx="1"/>
          </p:cNvCxnSpPr>
          <p:nvPr/>
        </p:nvCxnSpPr>
        <p:spPr>
          <a:xfrm rot="10800000">
            <a:off x="5241191" y="2244248"/>
            <a:ext cx="1209251" cy="56339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F4E1D909-4052-B316-0B5E-707A3A4F5BE9}"/>
              </a:ext>
            </a:extLst>
          </p:cNvPr>
          <p:cNvCxnSpPr>
            <a:cxnSpLocks/>
            <a:stCxn id="45" idx="2"/>
            <a:endCxn id="74" idx="0"/>
          </p:cNvCxnSpPr>
          <p:nvPr/>
        </p:nvCxnSpPr>
        <p:spPr>
          <a:xfrm rot="5400000">
            <a:off x="3690073" y="2834075"/>
            <a:ext cx="878704" cy="9993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61916C09-5CDC-94D6-3E14-F16241243ACE}"/>
              </a:ext>
            </a:extLst>
          </p:cNvPr>
          <p:cNvCxnSpPr>
            <a:cxnSpLocks/>
            <a:stCxn id="45" idx="3"/>
            <a:endCxn id="12" idx="1"/>
          </p:cNvCxnSpPr>
          <p:nvPr/>
        </p:nvCxnSpPr>
        <p:spPr>
          <a:xfrm>
            <a:off x="5241191" y="2233190"/>
            <a:ext cx="1209250" cy="210716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2060076-81A4-8066-BB6E-266EF8A69CF1}"/>
              </a:ext>
            </a:extLst>
          </p:cNvPr>
          <p:cNvSpPr/>
          <p:nvPr/>
        </p:nvSpPr>
        <p:spPr>
          <a:xfrm>
            <a:off x="4497140" y="3768292"/>
            <a:ext cx="1224136" cy="106597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5D08C24-5ADA-1467-6203-399C2F18A05D}"/>
              </a:ext>
            </a:extLst>
          </p:cNvPr>
          <p:cNvSpPr/>
          <p:nvPr/>
        </p:nvSpPr>
        <p:spPr>
          <a:xfrm>
            <a:off x="4497140" y="3768292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effects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0A92441-4A97-DE4D-AFCC-D93C7864F447}"/>
              </a:ext>
            </a:extLst>
          </p:cNvPr>
          <p:cNvSpPr txBox="1"/>
          <p:nvPr/>
        </p:nvSpPr>
        <p:spPr>
          <a:xfrm>
            <a:off x="4569148" y="4085233"/>
            <a:ext cx="570990" cy="7178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Beam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Catnip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Claw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Explosion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AFD00C24-BF80-3F62-F973-83B1E9B0196B}"/>
              </a:ext>
            </a:extLst>
          </p:cNvPr>
          <p:cNvSpPr/>
          <p:nvPr/>
        </p:nvSpPr>
        <p:spPr>
          <a:xfrm>
            <a:off x="3017658" y="3773125"/>
            <a:ext cx="1224136" cy="59882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605AE66-96FA-60A9-D833-282F5DEA219E}"/>
              </a:ext>
            </a:extLst>
          </p:cNvPr>
          <p:cNvSpPr/>
          <p:nvPr/>
        </p:nvSpPr>
        <p:spPr>
          <a:xfrm>
            <a:off x="3017658" y="3773125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items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2AB63AE-5129-E758-90A0-A4C1F8718557}"/>
              </a:ext>
            </a:extLst>
          </p:cNvPr>
          <p:cNvSpPr txBox="1"/>
          <p:nvPr/>
        </p:nvSpPr>
        <p:spPr>
          <a:xfrm>
            <a:off x="3089666" y="4090066"/>
            <a:ext cx="444352" cy="2330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ExpUp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FF4EA978-7B6E-C11E-42D6-ECA4B17F43D3}"/>
              </a:ext>
            </a:extLst>
          </p:cNvPr>
          <p:cNvCxnSpPr>
            <a:cxnSpLocks/>
            <a:stCxn id="45" idx="2"/>
            <a:endCxn id="71" idx="0"/>
          </p:cNvCxnSpPr>
          <p:nvPr/>
        </p:nvCxnSpPr>
        <p:spPr>
          <a:xfrm rot="16200000" flipH="1">
            <a:off x="4432230" y="3091313"/>
            <a:ext cx="873871" cy="48008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22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843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7636" y="237877"/>
            <a:ext cx="2940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데이터베이스 모델링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281" y="1275606"/>
            <a:ext cx="5681437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9D718A-149B-0A68-CC9B-E75C9DDDAD56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469210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525871"/>
            <a:ext cx="2880320" cy="16801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131840" y="525871"/>
            <a:ext cx="2880320" cy="16801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263680" y="525870"/>
            <a:ext cx="2880320" cy="16801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068908" y="2326071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scenes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066958" y="2335981"/>
            <a:ext cx="10100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characters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0" y="2758119"/>
            <a:ext cx="2880320" cy="16801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443994" y="2335981"/>
            <a:ext cx="5196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utils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3131840" y="2758119"/>
            <a:ext cx="2880320" cy="16801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6263680" y="2758118"/>
            <a:ext cx="2880320" cy="16801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273290" y="4558319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ui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259993" y="4568229"/>
            <a:ext cx="624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items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346212" y="4568229"/>
            <a:ext cx="7152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effects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025F07-B46C-1E63-6966-0D503E0A7734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6F054A-4E2E-F093-5779-971C9437E6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533744"/>
            <a:ext cx="2133600" cy="3429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A20B5C2-875F-5B37-D207-E3C7CF3830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960" y="1567689"/>
            <a:ext cx="2743200" cy="6096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91C4750-082F-328E-F526-28FC202F5C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620" y="1029578"/>
            <a:ext cx="1600200" cy="2667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9DF8783-F0E6-29B9-A6B2-E427A2F317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422" y="2773682"/>
            <a:ext cx="2438400" cy="6096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A94FC09-C509-107F-BD77-4D23CA2B50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67" y="3563094"/>
            <a:ext cx="1219200" cy="3048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4EE13D0-0486-152E-317F-7A8050D410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355" y="2989414"/>
            <a:ext cx="1124508" cy="112450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3B4DAB6-B451-368B-AD87-A331F6F852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422" y="4037722"/>
            <a:ext cx="152400" cy="1524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635FF90-9436-4BF3-5CB6-ED78620C3D3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69" y="2926082"/>
            <a:ext cx="1276350" cy="30480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AFC2CA2-E835-1E30-A8A6-1162CDBA0F2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76014"/>
            <a:ext cx="2880320" cy="53340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BE234ED6-3804-8254-E9D9-EBD0C78AB448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052" y="576381"/>
            <a:ext cx="2389770" cy="1567689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2837B9B4-4FB9-4B61-1D31-D7D7A8521212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23" y="784468"/>
            <a:ext cx="1168859" cy="113174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6F626318-DF15-B74C-6D0D-321F60D0348A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502" y="784468"/>
            <a:ext cx="1168859" cy="113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11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67216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98135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Scenes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7400" y="1676259"/>
            <a:ext cx="1750800" cy="22842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프로젝트의 핵심 기능을 구현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하는 데에 어떠한 역할을 했는지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설명을 적어주세요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폰트는 </a:t>
            </a:r>
          </a:p>
          <a:p>
            <a:pPr lvl="0"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지마켓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Sans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미디움입니다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9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포인트 입니다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구현 기능에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대해 자세히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설명해도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좋습니다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(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한글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입숨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)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가지에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보이는 유소년에게서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봄바람을 이상은 풍부하게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보배를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그들의 되는 피고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천하를 대한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두손을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커다란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내는 이상의 봄바람이다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</a:p>
          <a:p>
            <a:pPr lvl="0"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동력은 얼마나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얼마나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우리의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이것은 보배를 것이다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우리 청춘에서만 싸인 피어나기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6" name="타원 5"/>
          <p:cNvSpPr>
            <a:spLocks/>
          </p:cNvSpPr>
          <p:nvPr/>
        </p:nvSpPr>
        <p:spPr>
          <a:xfrm>
            <a:off x="2735796" y="123478"/>
            <a:ext cx="324036" cy="32403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1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>
            <a:spLocks/>
          </p:cNvSpPr>
          <p:nvPr/>
        </p:nvSpPr>
        <p:spPr>
          <a:xfrm>
            <a:off x="3563888" y="260570"/>
            <a:ext cx="1449889" cy="1692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어떠한 페이지에 이미지 </a:t>
            </a:r>
            <a:r>
              <a:rPr lang="ko-KR" altLang="en-U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전처리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3" name="TextBox 12"/>
          <p:cNvSpPr txBox="1">
            <a:spLocks/>
          </p:cNvSpPr>
          <p:nvPr/>
        </p:nvSpPr>
        <p:spPr>
          <a:xfrm>
            <a:off x="3767470" y="653667"/>
            <a:ext cx="1371910" cy="5721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배경 제거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무슨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어쩌고에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그렇게 진행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어떠한 문제점이 있었으나 그렇게 해결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크기 조정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지마켓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Sans Bold)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어떠어떠한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문제에서 그렇게 진행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4" name="타원 13"/>
          <p:cNvSpPr>
            <a:spLocks/>
          </p:cNvSpPr>
          <p:nvPr/>
        </p:nvSpPr>
        <p:spPr>
          <a:xfrm>
            <a:off x="2735796" y="2039482"/>
            <a:ext cx="324036" cy="32403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2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>
          <a:xfrm>
            <a:off x="3563889" y="2176574"/>
            <a:ext cx="1797551" cy="1692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주요 서비스의 그러한 추천 시스템 구현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3767470" y="2569670"/>
            <a:ext cx="1371910" cy="57140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TensorFlow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를 활용한 추천시스템 구현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무슨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어쩌고에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그렇게 진행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어떠한 문제점이 있었으나 그렇게 해결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TensorFlow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를 활용한 추천시스템 구현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어떠어떠한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문제에서 그렇게 진행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47888-3D0A-16C5-0F16-5CC00ED336E4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504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98135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Scenes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95536" y="1676259"/>
            <a:ext cx="2675732" cy="10618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실제 게임이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플레이되는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장면들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LoadingScene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에서 모든 사운드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이미지 등을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pre-</a:t>
            </a: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Load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하고 로딩이 끝나면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MainScene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으로 전환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버튼을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클릭시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PlayingScene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으로 넘어가며 플레이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어의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레벨에따른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공격기능과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몬스터들을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추가하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며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게임이 진행된다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보스를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잡을경우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게임이 끝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나며 잡은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몬스터들의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수와 레벨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시간등이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나온다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sp>
        <p:nvSpPr>
          <p:cNvPr id="6" name="타원 5"/>
          <p:cNvSpPr/>
          <p:nvPr/>
        </p:nvSpPr>
        <p:spPr>
          <a:xfrm>
            <a:off x="2735796" y="771550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1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63888" y="908641"/>
            <a:ext cx="14798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LoadingScene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67470" y="1301738"/>
            <a:ext cx="3478837" cy="175477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Import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사용할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Assets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들의 경로를 지정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preload()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Import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한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A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sset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들의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preload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create()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Preload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한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A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sset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들을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key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값을 지정하여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사용할수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있게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만들어줌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spriteSheet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의 경우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프레임레이트와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반복여부도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2735796" y="3120408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2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63888" y="3257499"/>
            <a:ext cx="119936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MainScene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67470" y="3650596"/>
            <a:ext cx="3259226" cy="71718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create()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배경색깔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제목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움직이는 플레이어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스타트버튼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을 추가한다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00391" y="195486"/>
            <a:ext cx="865944" cy="2000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#1 </a:t>
            </a:r>
            <a:r>
              <a:rPr lang="ko-KR" altLang="en-US" sz="70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프로젝트 제목</a:t>
            </a:r>
            <a:endParaRPr lang="en-US" altLang="ko-KR" sz="70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20B7E0F-DC39-2E38-D4D8-578D278C9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627" y="429186"/>
            <a:ext cx="2675732" cy="99043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30932BE-7446-1F08-4175-6FD9A820F4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1472" y="1457599"/>
            <a:ext cx="2319888" cy="75934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845BD91-7FB2-1739-1A3E-B841BD5844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2581" y="2303384"/>
            <a:ext cx="1589778" cy="97561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5CB992E-E93C-CD5E-55E5-5FDAD59935C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696" y="3476904"/>
            <a:ext cx="1963439" cy="147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849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98135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Scenes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95536" y="1676259"/>
            <a:ext cx="2675732" cy="10618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실제 게임이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플레이되는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장면들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LoadingScene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에서 모든 사운드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이미지 등을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pre-</a:t>
            </a: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Load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하고 로딩이 끝나면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MainScene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으로 전환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버튼을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클릭시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PlayingScene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으로 넘어가며 플레이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어의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레벨에따른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공격기능과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몬스터들을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추가하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며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게임이 진행된다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보스를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잡을경우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게임이 끝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나며 잡은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몬스터들의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수와 레벨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시간등이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나온다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sp>
        <p:nvSpPr>
          <p:cNvPr id="6" name="타원 5"/>
          <p:cNvSpPr/>
          <p:nvPr/>
        </p:nvSpPr>
        <p:spPr>
          <a:xfrm>
            <a:off x="2735796" y="120852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G마켓 산스 Bold"/>
                <a:ea typeface="G마켓 산스 Bold"/>
              </a:rPr>
              <a:t>3</a:t>
            </a:r>
            <a:endParaRPr lang="ko-KR" altLang="en-US" dirty="0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63888" y="257943"/>
            <a:ext cx="140076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PlayingScene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67470" y="651040"/>
            <a:ext cx="3504486" cy="475675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create()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플레이어 객체를 생성하고 카메라는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플레이어를 쫓아다니게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배경설정과 플레이어와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몬스터이벤트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 생성과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충돌등을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상단의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TopBar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객체 생성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시간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일시정지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update()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배경의 원점을 플레이어와 동일하게 설정하여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무한맵을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구현한다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가장가까운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몬스터를 설정한다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pickExpUp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플레이어가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레벨업한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경우에 소리와 함께 화면을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일시정지 시키고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레벨업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화면이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나오게한다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afterLevelUp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Switch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문을 활용하여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레벨별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몬스터들의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등장과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플레이어의 공격기능을 추가한다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movePlayerManager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키보드를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누른경우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player_anim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효과를 재생하여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움직이는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것같은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효과를 주고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,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아닌경우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player_idle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를 재생하여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멈춰있게한다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.</a:t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00391" y="195486"/>
            <a:ext cx="865944" cy="2000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#1 </a:t>
            </a:r>
            <a:r>
              <a:rPr lang="ko-KR" altLang="en-US" sz="70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프로젝트 제목</a:t>
            </a:r>
            <a:endParaRPr lang="en-US" altLang="ko-KR" sz="70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401BCAC-7489-501C-7F3C-B2B78642C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965" y="460840"/>
            <a:ext cx="1929370" cy="403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8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98135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Scenes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95536" y="1676259"/>
            <a:ext cx="2675732" cy="10618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실제 게임이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플레이되는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장면들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LoadingScene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에서 모든 사운드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이미지 등을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pre-</a:t>
            </a: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Load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하고 로딩이 끝나면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MainScene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으로 전환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버튼을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클릭시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PlayingScene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으로 넘어가며 플레이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어의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레벨에따른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공격기능과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몬스터들을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추가하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며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게임이 진행된다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보스를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잡을경우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게임이 끝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나며 잡은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몬스터들의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수와 레벨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시간등이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나온다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sp>
        <p:nvSpPr>
          <p:cNvPr id="6" name="타원 5"/>
          <p:cNvSpPr/>
          <p:nvPr/>
        </p:nvSpPr>
        <p:spPr>
          <a:xfrm>
            <a:off x="2735796" y="771550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G마켓 산스 Bold"/>
                <a:ea typeface="G마켓 산스 Bold"/>
              </a:rPr>
              <a:t>4</a:t>
            </a:r>
            <a:endParaRPr lang="ko-KR" altLang="en-US" dirty="0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63888" y="908641"/>
            <a:ext cx="174919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GameClearScene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67470" y="1301738"/>
            <a:ext cx="2996333" cy="115461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init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(data)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sceneManager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로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TopBar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의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data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를 전달받음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create()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전달받은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data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들을 표시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mainScene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버튼 추가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2735796" y="3120408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G마켓 산스 Bold"/>
                <a:ea typeface="G마켓 산스 Bold"/>
              </a:rPr>
              <a:t>5</a:t>
            </a:r>
            <a:endParaRPr lang="ko-KR" altLang="en-US" dirty="0">
              <a:latin typeface="G마켓 산스 Bold"/>
              <a:ea typeface="G마켓 산스 Bold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63888" y="3257499"/>
            <a:ext cx="171675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GameOverScene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00391" y="195486"/>
            <a:ext cx="865944" cy="2000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#1 </a:t>
            </a:r>
            <a:r>
              <a:rPr lang="ko-KR" altLang="en-US" sz="70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프로젝트 제목</a:t>
            </a:r>
            <a:endParaRPr lang="en-US" altLang="ko-KR" sz="70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4DDFB22-0E06-4028-8FE5-DF91F2DCF2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898" y="891099"/>
            <a:ext cx="2240868" cy="168065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1D27330-1FCA-58BD-5E74-F295B13BCF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897" y="2968919"/>
            <a:ext cx="2240867" cy="16806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2E9D439-0E30-C786-DF63-64FDA81B55FE}"/>
              </a:ext>
            </a:extLst>
          </p:cNvPr>
          <p:cNvSpPr txBox="1"/>
          <p:nvPr/>
        </p:nvSpPr>
        <p:spPr>
          <a:xfrm>
            <a:off x="3680257" y="3657553"/>
            <a:ext cx="2996333" cy="115461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init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(data)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sceneManager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로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TopBar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의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data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를 전달받음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create()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전달받은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data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들을 표시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mainScene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버튼 추가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2040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140429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Characters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7400" y="1676259"/>
            <a:ext cx="2632452" cy="21698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몬스터의 초기화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이동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업데이트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피격 처리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사망 처리 등 다양한 기능을 제공한다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몬스터가 플레이어를 향해 이동하고 피격 시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효과를 표현하며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몬스터가 사망하면 특수한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이벤트가 발생한다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이를 통해 게임의 다양한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상황에서 몬스터의 행동을 조절가능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Player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는 게임에서 플레이어 캐릭터를 구현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플레이어의 초기화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이동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피격 처리 등 다양한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기능을 제공하며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플레이어의 상태 변화에 따라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화면에도 반응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체력이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0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이하로 떨어지면 게임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오버 처리수행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</a:p>
          <a:p>
            <a:pPr lvl="0"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</a:p>
        </p:txBody>
      </p:sp>
      <p:sp>
        <p:nvSpPr>
          <p:cNvPr id="6" name="타원 5"/>
          <p:cNvSpPr/>
          <p:nvPr/>
        </p:nvSpPr>
        <p:spPr>
          <a:xfrm>
            <a:off x="2705338" y="33702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1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33430" y="170793"/>
            <a:ext cx="61908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Mob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37012" y="563890"/>
            <a:ext cx="3845925" cy="40127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Constructor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Monster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의 좌표와 애니메이션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드랍률등을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설정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update()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플레이어의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위치에따른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좌우반전 체력이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&lt;=0 die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함수호출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hitByDynamic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Dynamic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무기에 맞았을 때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체력 감소 피격 이펙트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hitByStatic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Statac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무기에 맞았을 때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체력 감소 피격 이펙트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displayHit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몬스터의 피격 이펙트를 표시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일정 시간 동안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투명도를 낮춤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getCoolDown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일정 시간 동안 공격을 받을 수 없도록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쿨다운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적용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Die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몬스터가 사망했을 때 호출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Explosion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이펙트를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생성하고 폭발 사운드 재생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일정 확률로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ExpUp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아이템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몬스터의 이벤트를 제거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보스 몬스터인 경우 특수 처리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94D24D-2048-7706-26E6-D131F19279CF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57D3422-C880-8338-6602-82244EA36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328" y="465897"/>
            <a:ext cx="1548172" cy="92881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7BEFF82-EBA3-B3FC-EBF2-601F1682A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3838" y="1492707"/>
            <a:ext cx="1748082" cy="148610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8EDB89D4-E5ED-48D5-4FA9-4578744DCD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5919" y="3066206"/>
            <a:ext cx="1748082" cy="199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5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140429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Characters</a:t>
            </a:r>
          </a:p>
        </p:txBody>
      </p:sp>
      <p:sp>
        <p:nvSpPr>
          <p:cNvPr id="14" name="타원 13"/>
          <p:cNvSpPr/>
          <p:nvPr/>
        </p:nvSpPr>
        <p:spPr>
          <a:xfrm>
            <a:off x="2748238" y="713480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2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76330" y="850571"/>
            <a:ext cx="743024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Player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79912" y="1243668"/>
            <a:ext cx="3227165" cy="18228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Move</a:t>
            </a:r>
            <a:endParaRPr lang="ko-KR" altLang="en-US" sz="10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PLAYER_SPEED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와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vector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지정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좌우이동시 캐릭터 좌우 반전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hitByMob</a:t>
            </a:r>
            <a:endParaRPr lang="ko-KR" altLang="en-US" sz="10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몬스터들에게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피격당하는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딜레이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Hp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가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0&lt;=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가될시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sceneManager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의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loseGame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호출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getCooldown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딜레이는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1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초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맞았을시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투명도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0.5-&gt;1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94D24D-2048-7706-26E6-D131F19279CF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2FBDC2-DC76-6141-A855-8811035452A1}"/>
              </a:ext>
            </a:extLst>
          </p:cNvPr>
          <p:cNvSpPr txBox="1"/>
          <p:nvPr/>
        </p:nvSpPr>
        <p:spPr>
          <a:xfrm>
            <a:off x="420892" y="1621229"/>
            <a:ext cx="2632452" cy="21698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몬스터의 초기화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이동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업데이트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피격 처리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사망 처리 등 다양한 기능을 제공한다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몬스터가 플레이어를 향해 이동하고 피격 시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효과를 표현하며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몬스터가 사망하면 특수한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이벤트가 발생한다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이를 통해 게임의 다양한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상황에서 몬스터의 행동을 조절가능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Player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는 게임에서 플레이어 캐릭터를 구현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플레이어의 초기화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이동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피격 처리 등 다양한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기능을 제공하며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플레이어의 상태 변화에 따라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화면에도 반응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체력이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0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이하로 떨어지면 게임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오버 처리수행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</a:p>
          <a:p>
            <a:pPr lvl="0"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805CDC1-7854-7D71-442E-F0B6ED94D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892" y="868004"/>
            <a:ext cx="2470529" cy="98709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C678AF6-9575-136C-7149-1D3CC1740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2208" y="2056451"/>
            <a:ext cx="1840213" cy="132553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5F487A-5D3E-E67A-248B-C59CD1CE58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9354" y="3291830"/>
            <a:ext cx="2087749" cy="144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930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65755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utils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7400" y="1676259"/>
            <a:ext cx="219162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간단한 수학식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시간설정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배경설정등의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유틸적인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기능들을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모아놓았다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sp>
        <p:nvSpPr>
          <p:cNvPr id="6" name="타원 5"/>
          <p:cNvSpPr/>
          <p:nvPr/>
        </p:nvSpPr>
        <p:spPr>
          <a:xfrm>
            <a:off x="2735796" y="105605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1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63888" y="242696"/>
            <a:ext cx="598241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time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67470" y="635793"/>
            <a:ext cx="3578224" cy="115461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createTime</a:t>
            </a:r>
            <a:endParaRPr lang="ko-KR" altLang="en-US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어떠한 문제점이 있었으나 그렇게 해결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getTimeString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timeMinute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,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timeSecond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: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padStart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(2, "0")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를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${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timeMinute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}:${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timeSecond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}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형태의 문자열을 반환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.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2735796" y="1707654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2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63888" y="1844745"/>
            <a:ext cx="66043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math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7470" y="2237842"/>
            <a:ext cx="4592924" cy="135819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getRandomPosition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(x, y)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무슨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어쩌고에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그렇게 진행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적의 등장 위치를 무작위로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생성된 각도와 반지름을 이용하여 중심 좌표 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(x, y)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를 기준으로  위치를 계산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clamp(value, lo, hi)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게임에서 수치 값을 특정 범위로 제한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value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를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lo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와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hi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사이의 값으로 제한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6BFC84-7C7B-AC00-5C96-3BB736A06445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C5682CF-C88D-3781-D674-50D6F978D555}"/>
              </a:ext>
            </a:extLst>
          </p:cNvPr>
          <p:cNvSpPr/>
          <p:nvPr/>
        </p:nvSpPr>
        <p:spPr>
          <a:xfrm>
            <a:off x="2735796" y="3435846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G마켓 산스 Bold"/>
                <a:ea typeface="G마켓 산스 Bold"/>
              </a:rPr>
              <a:t>3</a:t>
            </a:r>
            <a:endParaRPr lang="ko-KR" altLang="en-US" dirty="0">
              <a:latin typeface="G마켓 산스 Bold"/>
              <a:ea typeface="G마켓 산스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65E2A-766B-CCE2-31EB-D8DE2C81FDD4}"/>
              </a:ext>
            </a:extLst>
          </p:cNvPr>
          <p:cNvSpPr txBox="1"/>
          <p:nvPr/>
        </p:nvSpPr>
        <p:spPr>
          <a:xfrm>
            <a:off x="3563888" y="3572937"/>
            <a:ext cx="153587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sceneManager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A93F0E-EF78-0D80-9BC4-CB9325594EAC}"/>
              </a:ext>
            </a:extLst>
          </p:cNvPr>
          <p:cNvSpPr txBox="1"/>
          <p:nvPr/>
        </p:nvSpPr>
        <p:spPr>
          <a:xfrm>
            <a:off x="3767470" y="3966034"/>
            <a:ext cx="3376245" cy="94269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loseGame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</a:t>
            </a: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playingScene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)</a:t>
            </a:r>
            <a:endParaRPr lang="ko-KR" altLang="en-US" sz="10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게임 오버 시 호출되어 게임 클리어 화면 전환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winGame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</a:t>
            </a: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playingScene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게임 클리어 시 호출되어 게임 클리어 화면 전환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2499BD8-1DF2-8F18-C43A-C7057CEFC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0635" y="581250"/>
            <a:ext cx="1813365" cy="179944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983EFBB2-E107-1508-0AB2-FA6601F409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493" y="2265737"/>
            <a:ext cx="2234394" cy="128166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4604BA85-A3A4-7FBD-B943-7C7DDFB63E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03" y="3549140"/>
            <a:ext cx="2109174" cy="1383618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760F41DF-130C-A7C6-F6A8-59CC72309A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7846" y="3530884"/>
            <a:ext cx="1910749" cy="135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65755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utils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7400" y="1676259"/>
            <a:ext cx="219162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간단한 수학식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시간설정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배경설정등의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유틸적인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기능들을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모아놓았다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sp>
        <p:nvSpPr>
          <p:cNvPr id="6" name="타원 5"/>
          <p:cNvSpPr/>
          <p:nvPr/>
        </p:nvSpPr>
        <p:spPr>
          <a:xfrm>
            <a:off x="2735796" y="105605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G마켓 산스 Bold"/>
                <a:ea typeface="G마켓 산스 Bold"/>
              </a:rPr>
              <a:t>4</a:t>
            </a:r>
            <a:endParaRPr lang="ko-KR" altLang="en-US" dirty="0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63888" y="242696"/>
            <a:ext cx="156966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attackManager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67470" y="635793"/>
            <a:ext cx="3260829" cy="218918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addAttackEvent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beam, claw, catnip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 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Bold"/>
              </a:rPr>
              <a:t>공격 이벤트 추가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claw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인 경우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주기적으로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doAttackOneSet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</a:t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함수를 호출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반복되는 공격 이펙트 생성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removeAttack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특정 타입의 공격 이벤트를 제거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setAttackDamage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,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setAttackScale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,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setAttackRepeatGap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데미지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크기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반복간격 설정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2735796" y="2827060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G마켓 산스 Bold"/>
                <a:ea typeface="G마켓 산스 Bold"/>
              </a:rPr>
              <a:t>5</a:t>
            </a:r>
            <a:endParaRPr lang="ko-KR" altLang="en-US" dirty="0">
              <a:latin typeface="G마켓 산스 Bold"/>
              <a:ea typeface="G마켓 산스 Bold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63888" y="2964151"/>
            <a:ext cx="211410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backgroundManager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67470" y="3357248"/>
            <a:ext cx="2877711" cy="5041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setBackground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(scene, </a:t>
            </a: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backgroundTexture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)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씬의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배경 이미지를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6BFC84-7C7B-AC00-5C96-3BB736A06445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17740A6-2204-652F-21EC-0795B46DF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232" y="588840"/>
            <a:ext cx="2483768" cy="158686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6571FBE-09DA-0520-7AF5-32F57A8C4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2965" y="2392592"/>
            <a:ext cx="2369882" cy="98499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C3A9C63-ABE5-1FB8-D2F1-15F81BC38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6580" y="3932469"/>
            <a:ext cx="2091030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07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65755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utils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7400" y="1676259"/>
            <a:ext cx="219162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간단한 수학식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시간설정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배경설정등의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유틸적인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기능들을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모아놓았다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6BFC84-7C7B-AC00-5C96-3BB736A06445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C5682CF-C88D-3781-D674-50D6F978D555}"/>
              </a:ext>
            </a:extLst>
          </p:cNvPr>
          <p:cNvSpPr/>
          <p:nvPr/>
        </p:nvSpPr>
        <p:spPr>
          <a:xfrm>
            <a:off x="2735796" y="483518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G마켓 산스 Bold"/>
                <a:ea typeface="G마켓 산스 Bold"/>
              </a:rPr>
              <a:t>6</a:t>
            </a:r>
            <a:endParaRPr lang="ko-KR" altLang="en-US" dirty="0">
              <a:latin typeface="G마켓 산스 Bold"/>
              <a:ea typeface="G마켓 산스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65E2A-766B-CCE2-31EB-D8DE2C81FDD4}"/>
              </a:ext>
            </a:extLst>
          </p:cNvPr>
          <p:cNvSpPr txBox="1"/>
          <p:nvPr/>
        </p:nvSpPr>
        <p:spPr>
          <a:xfrm>
            <a:off x="3563888" y="620609"/>
            <a:ext cx="143981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mobManager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A93F0E-EF78-0D80-9BC4-CB9325594EAC}"/>
              </a:ext>
            </a:extLst>
          </p:cNvPr>
          <p:cNvSpPr txBox="1"/>
          <p:nvPr/>
        </p:nvSpPr>
        <p:spPr>
          <a:xfrm>
            <a:off x="3767470" y="1013706"/>
            <a:ext cx="3230372" cy="15890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addMobEvent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주기적으로 몬스터를 생성하는 이벤트를 추가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removeOldestMobEvent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가장 오래된 몬스터 생성 이벤트를 제거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addMob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몬스터를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씬에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직접 추가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8CEC851-3C33-1A64-C02B-91EEADED9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325" y="2555510"/>
            <a:ext cx="4837819" cy="214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12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39626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ui</a:t>
            </a:r>
            <a:endParaRPr lang="en-US" altLang="ko-KR" sz="20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7400" y="1676259"/>
            <a:ext cx="2525050" cy="5078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MainScene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과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GameClearScene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등에 쓰일 버튼을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설정하고 화면 상단의 상태창과 캐릭터들의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HpBar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를 설정해준다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sp>
        <p:nvSpPr>
          <p:cNvPr id="6" name="타원 5"/>
          <p:cNvSpPr/>
          <p:nvPr/>
        </p:nvSpPr>
        <p:spPr>
          <a:xfrm>
            <a:off x="2735796" y="485249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1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63888" y="622340"/>
            <a:ext cx="75366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Button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67470" y="1015437"/>
            <a:ext cx="3086101" cy="92377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Constructor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X ,Y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좌표와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이벤트등을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눌렀을시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콜백함수를 호출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마우스를 올리면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검정색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반대의 경우는 흰색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2735796" y="2401253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2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63888" y="2538344"/>
            <a:ext cx="763351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HpBar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67470" y="2931441"/>
            <a:ext cx="2791149" cy="221227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Constructor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X,Y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좌표와 너비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높이등을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setScrollFactor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(0)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으로 위치고정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Increase,</a:t>
            </a:r>
            <a:r>
              <a:rPr lang="en-US" altLang="ko-KR" sz="1000" dirty="0"/>
              <a:t> decrease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Clamp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함수를 통해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hp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를 설정하고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hpBar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를 새로그림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Draw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기존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hpBar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를 지우고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hp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가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30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미만이면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빨간색 이상이면 초록색으로 표시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C99ABA-05D0-DBCF-D455-C5E1D4B0E9E0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41316A3-C8E3-66FF-11DD-7FF190EFC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5434" y="1015437"/>
            <a:ext cx="2108217" cy="113152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B54D1F4-EFCD-0215-134D-40608F2ED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0616" y="2659140"/>
            <a:ext cx="2074730" cy="19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24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C99ABA-05D0-DBCF-D455-C5E1D4B0E9E0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F95265-82F0-30AF-3F58-768E7AD7F022}"/>
              </a:ext>
            </a:extLst>
          </p:cNvPr>
          <p:cNvSpPr txBox="1"/>
          <p:nvPr/>
        </p:nvSpPr>
        <p:spPr>
          <a:xfrm>
            <a:off x="567400" y="843558"/>
            <a:ext cx="39626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ui</a:t>
            </a:r>
            <a:endParaRPr lang="en-US" altLang="ko-KR" sz="20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BEC258-4EA8-4A24-2A09-B4EF27651E31}"/>
              </a:ext>
            </a:extLst>
          </p:cNvPr>
          <p:cNvSpPr txBox="1"/>
          <p:nvPr/>
        </p:nvSpPr>
        <p:spPr>
          <a:xfrm>
            <a:off x="567400" y="1676259"/>
            <a:ext cx="2525050" cy="5078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MainScene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과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GameClearScene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등에 쓰일 버튼을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설정하고 화면 상단의 상태창과 캐릭터들의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HpBar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를 설정해준다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44C24B90-2F85-DD05-3C04-29FA5C7A153C}"/>
              </a:ext>
            </a:extLst>
          </p:cNvPr>
          <p:cNvSpPr/>
          <p:nvPr/>
        </p:nvSpPr>
        <p:spPr>
          <a:xfrm>
            <a:off x="2735796" y="303498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G마켓 산스 Bold"/>
                <a:ea typeface="G마켓 산스 Bold"/>
              </a:rPr>
              <a:t>3</a:t>
            </a:r>
            <a:endParaRPr lang="ko-KR" altLang="en-US" dirty="0">
              <a:latin typeface="G마켓 산스 Bold"/>
              <a:ea typeface="G마켓 산스 Bold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29C58D-5D05-7907-70F0-8215FB063951}"/>
              </a:ext>
            </a:extLst>
          </p:cNvPr>
          <p:cNvSpPr txBox="1"/>
          <p:nvPr/>
        </p:nvSpPr>
        <p:spPr>
          <a:xfrm>
            <a:off x="3563888" y="440589"/>
            <a:ext cx="82208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TopBar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573959-7B30-354B-379C-23747FD21E47}"/>
              </a:ext>
            </a:extLst>
          </p:cNvPr>
          <p:cNvSpPr txBox="1"/>
          <p:nvPr/>
        </p:nvSpPr>
        <p:spPr>
          <a:xfrm>
            <a:off x="3767470" y="833686"/>
            <a:ext cx="2601994" cy="18020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Constructor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X ,Y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좌표와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이벤트등을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gainMobsKilled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몬스터의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킬카운트를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6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자리로표시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gainLevel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플레이어의 레벨을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3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자리로표시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레벨업마다 필요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경험치량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20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증가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54166BDA-18EA-8326-5EBE-A5506ACA7076}"/>
              </a:ext>
            </a:extLst>
          </p:cNvPr>
          <p:cNvSpPr/>
          <p:nvPr/>
        </p:nvSpPr>
        <p:spPr>
          <a:xfrm>
            <a:off x="2735796" y="2219502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G마켓 산스 Bold"/>
                <a:ea typeface="G마켓 산스 Bold"/>
              </a:rPr>
              <a:t>4</a:t>
            </a:r>
            <a:endParaRPr lang="ko-KR" altLang="en-US" dirty="0">
              <a:latin typeface="G마켓 산스 Bold"/>
              <a:ea typeface="G마켓 산스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30FBE1-9D9C-5759-59A0-B4986160A95C}"/>
              </a:ext>
            </a:extLst>
          </p:cNvPr>
          <p:cNvSpPr txBox="1"/>
          <p:nvPr/>
        </p:nvSpPr>
        <p:spPr>
          <a:xfrm>
            <a:off x="3563888" y="2356593"/>
            <a:ext cx="80983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ExpBar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C018DC-0C08-52FC-E85E-BC66AD8C3F27}"/>
              </a:ext>
            </a:extLst>
          </p:cNvPr>
          <p:cNvSpPr txBox="1"/>
          <p:nvPr/>
        </p:nvSpPr>
        <p:spPr>
          <a:xfrm>
            <a:off x="3767470" y="2749690"/>
            <a:ext cx="2696572" cy="262777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Constructor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X,Y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좌표와 너비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높이등을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setScrollFactor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(0)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으로 위치고정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Increase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Clamp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함수를 통해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exp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를 설정하고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expBar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를 새로그림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Reset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레벨업시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 경험치를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0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으로 초기화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Draw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기존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hpBar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를 지우고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exp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의 비율만큼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파란색으로 채움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8AB4C723-2BA2-2561-A79A-5F39A2A36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504" y="2879655"/>
            <a:ext cx="1900573" cy="210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97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4426" y="2931790"/>
            <a:ext cx="44981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Slay the Spire</a:t>
            </a:r>
            <a:endParaRPr lang="ko-KR" altLang="en-US" sz="54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9550" y="483518"/>
            <a:ext cx="18133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i="1" dirty="0">
                <a:ln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  <a:solidFill>
                  <a:schemeClr val="accent6">
                    <a:lumMod val="40000"/>
                    <a:lumOff val="6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#01</a:t>
            </a:r>
            <a:endParaRPr lang="ko-KR" altLang="en-US" sz="6600" i="1" dirty="0"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90231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80772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items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7400" y="1676259"/>
            <a:ext cx="257795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몬스터가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사망시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떨어트리는 경험치 아이템을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설정해준다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색깔별로 다른 경험치를 가진다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</p:txBody>
      </p:sp>
      <p:sp>
        <p:nvSpPr>
          <p:cNvPr id="6" name="타원 5"/>
          <p:cNvSpPr/>
          <p:nvPr/>
        </p:nvSpPr>
        <p:spPr>
          <a:xfrm>
            <a:off x="2735796" y="771550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1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63888" y="908641"/>
            <a:ext cx="77777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ExpUp</a:t>
            </a:r>
            <a:endParaRPr lang="en-US" altLang="ko-KR" sz="16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67470" y="1301738"/>
            <a:ext cx="3626314" cy="15659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ITEM_PROPERTY 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몬스터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1~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부터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4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까지 각각 빨강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,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파랑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노랑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초록으로 색깔지정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경험치의 양도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10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씩증가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Constructor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몬스터 객체를 읽어와 아이템이 떨어질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X,Y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좌표설정 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</a:b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84B7B94-8908-B8DD-98A6-EE371782B8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56" y="2723100"/>
            <a:ext cx="873387" cy="87338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F0B4426-86BA-D9D9-F1E8-3018137E1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7820" y="771550"/>
            <a:ext cx="1036076" cy="151726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896C90C-713D-943E-EB10-B0BFF1A147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0918" y="2867680"/>
            <a:ext cx="3399417" cy="198189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8A9C583-EB7E-53CD-BA63-6BEF88D1BB10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56195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059832" y="3885"/>
            <a:ext cx="6084168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67400" y="843558"/>
            <a:ext cx="94448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effects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7400" y="1676259"/>
            <a:ext cx="2598788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플레이어의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레벨별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공격기능들의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X ,Y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좌표와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데미지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크기 등을 설정하고 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LoadingScene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에서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Preload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한 효과들을 알맞게 설정한다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lvl="0"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또한 몬스터가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사망할시에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폭발 하는 효과도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0"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지정해준다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.</a:t>
            </a:r>
          </a:p>
          <a:p>
            <a:pPr lvl="0"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2735796" y="303498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1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63888" y="440589"/>
            <a:ext cx="3049233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동적</a:t>
            </a:r>
            <a:r>
              <a:rPr lang="en-US" altLang="ko-KR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[Beam ,Claw], </a:t>
            </a:r>
            <a:r>
              <a:rPr lang="ko-KR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상시</a:t>
            </a:r>
            <a:r>
              <a:rPr lang="en-US" altLang="ko-KR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[Catnip]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67470" y="833686"/>
            <a:ext cx="3345788" cy="352801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constructor</a:t>
            </a:r>
            <a:endParaRPr lang="ko-KR" altLang="en-US" sz="10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X ,Y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좌표와 데미지 크기를 설정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동적공격의 경우 일정시간이후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destroy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setVelocity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(Beam)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 주위에 적이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없을시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화면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맨위로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발사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단위벡터를 구하기위해 거리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로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나눠줌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setAngle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(Beam)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플레이어와 적 사이의 각도를 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lvl="1">
              <a:lnSpc>
                <a:spcPct val="150000"/>
              </a:lnSpc>
              <a:defRPr lang="ko-KR" altLang="en-US"/>
            </a:pP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Math.Angle.Between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기능을 이용하여 계산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Move()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효과가 플레이어를 따라 움직임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setDamage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()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데미지 설정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isHeadingRight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(Claw)</a:t>
            </a: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발톱공격의 경우 좌우반전으로 애니메이션 재생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2835875" y="3975906"/>
            <a:ext cx="648072" cy="64807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>
                <a:latin typeface="G마켓 산스 Bold"/>
                <a:ea typeface="G마켓 산스 Bold"/>
              </a:rPr>
              <a:t>2</a:t>
            </a:r>
            <a:endParaRPr lang="ko-KR" altLang="en-US">
              <a:latin typeface="G마켓 산스 Bold"/>
              <a:ea typeface="G마켓 산스 Bold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63967" y="4112997"/>
            <a:ext cx="106631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Explosion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67549" y="4417279"/>
            <a:ext cx="2605200" cy="5041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constructor</a:t>
            </a:r>
            <a:endParaRPr lang="ko-KR" altLang="en-US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685748" lvl="1" indent="-228600">
              <a:lnSpc>
                <a:spcPct val="150000"/>
              </a:lnSpc>
              <a:buFont typeface="+mj-lt"/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몬스터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사망시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explode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효과 재생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432D3CD-851E-F68D-E7DC-6C5368CDC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1737606"/>
            <a:ext cx="2197719" cy="101773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5EE8D38-A6EC-97C1-B7AA-E814D3AEE3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6256" y="473115"/>
            <a:ext cx="2197719" cy="112652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90CA33E-BB12-EBAE-EA1F-F28D694BE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802" y="4516590"/>
            <a:ext cx="2133600" cy="3048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DA06F36-6BFF-C622-A7D8-379B2C8498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516" y="3651870"/>
            <a:ext cx="1219200" cy="3048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FA57AEF-0723-10EA-EEA3-DDCB503CCD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401" y="3676130"/>
            <a:ext cx="1219200" cy="3048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096E7B3-417A-FAF4-27CE-8C1F5576B2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63179" y="2957487"/>
            <a:ext cx="2010056" cy="57158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4A61F24-2554-C7C2-9973-9BC892AFD16D}"/>
              </a:ext>
            </a:extLst>
          </p:cNvPr>
          <p:cNvSpPr txBox="1"/>
          <p:nvPr/>
        </p:nvSpPr>
        <p:spPr>
          <a:xfrm>
            <a:off x="7907967" y="195486"/>
            <a:ext cx="105836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#2 Vampire Survivors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</p:spTree>
    <p:extLst>
      <p:ext uri="{BB962C8B-B14F-4D97-AF65-F5344CB8AC3E}">
        <p14:creationId xmlns:p14="http://schemas.microsoft.com/office/powerpoint/2010/main" val="2370949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52" y="0"/>
            <a:ext cx="9144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1782" y="341791"/>
            <a:ext cx="1324402" cy="3738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구상했던 점들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/>
              <a:ea typeface="G마켓 산스 Bol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2718" y="915566"/>
            <a:ext cx="96372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 dirty="0" err="1" smtClean="0">
                <a:solidFill>
                  <a:schemeClr val="tx2">
                    <a:lumMod val="50000"/>
                  </a:schemeClr>
                </a:solidFill>
                <a:latin typeface="G마켓 산스 Bold"/>
                <a:ea typeface="G마켓 산스 Bold"/>
              </a:rPr>
              <a:t>WebPack</a:t>
            </a:r>
            <a:endParaRPr lang="en-US" altLang="ko-KR" sz="1400" dirty="0">
              <a:solidFill>
                <a:schemeClr val="tx2">
                  <a:lumMod val="50000"/>
                </a:schemeClr>
              </a:solidFill>
              <a:latin typeface="G마켓 산스 Bold"/>
              <a:ea typeface="G마켓 산스 Bold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1908736" y="915566"/>
            <a:ext cx="0" cy="39399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모서리가 둥근 직사각형 15"/>
          <p:cNvSpPr/>
          <p:nvPr/>
        </p:nvSpPr>
        <p:spPr>
          <a:xfrm>
            <a:off x="2142579" y="3327834"/>
            <a:ext cx="6823756" cy="152763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C8788B-3677-6E0B-E046-390C476C6BC1}"/>
              </a:ext>
            </a:extLst>
          </p:cNvPr>
          <p:cNvSpPr txBox="1"/>
          <p:nvPr/>
        </p:nvSpPr>
        <p:spPr>
          <a:xfrm>
            <a:off x="2153827" y="3435846"/>
            <a:ext cx="6812507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buAutoNum type="arabicPeriod"/>
              <a:defRPr lang="ko-KR" altLang="en-US"/>
            </a:pPr>
            <a:r>
              <a:rPr lang="ko-KR" altLang="en-US" sz="900" dirty="0" err="1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웹팩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</a:t>
            </a:r>
            <a:r>
              <a:rPr lang="en-US" altLang="ko-KR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Webpack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)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은 현대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프론트엔드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개발에서 사용되는 강력한 </a:t>
            </a:r>
            <a:r>
              <a:rPr lang="ko-KR" altLang="en-US" sz="900" dirty="0" err="1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모듈번들러</a:t>
            </a:r>
            <a:r>
              <a:rPr lang="ko-KR" altLang="en-US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endParaRPr lang="en-US" altLang="ko-KR" sz="900" dirty="0" smtClean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buAutoNum type="arabicPeriod"/>
              <a:defRPr lang="ko-KR" altLang="en-US"/>
            </a:pPr>
            <a:endParaRPr lang="en-US" altLang="ko-KR" sz="900" dirty="0" smtClean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buAutoNum type="arabicPeriod"/>
              <a:defRPr lang="ko-KR" altLang="en-US"/>
            </a:pPr>
            <a:r>
              <a:rPr lang="ko-KR" altLang="en-US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모듈 번들러</a:t>
            </a:r>
            <a:r>
              <a:rPr lang="en-US" altLang="ko-KR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</a:t>
            </a:r>
            <a:r>
              <a:rPr lang="ko-KR" altLang="en-US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프로젝트의 자원들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(JavaScript, CSS,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이미지 등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)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을 하나로 묶어서 최적화된 형태로 만들어주는 </a:t>
            </a:r>
            <a:r>
              <a:rPr lang="ko-KR" altLang="en-US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도구</a:t>
            </a:r>
            <a:endParaRPr lang="en-US" altLang="ko-KR" sz="900" dirty="0" smtClean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buAutoNum type="arabicPeriod"/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모듈 관리와 의존성 해결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웹팩은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자바스크립트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파일뿐만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아니라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CSS,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이미지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,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폰트 등 모든 종류의 자원을 모듈로 취급하여 </a:t>
            </a:r>
            <a:r>
              <a:rPr lang="ko-KR" altLang="en-US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관리</a:t>
            </a:r>
            <a:r>
              <a:rPr lang="en-US" altLang="ko-KR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이를 통해 각 모듈 간의 의존성을 해결하고 구조적으로 </a:t>
            </a:r>
            <a:r>
              <a:rPr lang="ko-KR" altLang="en-US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코드를 구성</a:t>
            </a:r>
            <a:endParaRPr lang="en-US" altLang="ko-KR" sz="900" dirty="0" smtClean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buAutoNum type="arabicPeriod"/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buAutoNum type="arabicPeriod"/>
              <a:defRPr lang="ko-KR" altLang="en-US"/>
            </a:pP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성능 최적화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: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웹팩은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코드를 </a:t>
            </a:r>
            <a:r>
              <a:rPr lang="ko-KR" altLang="en-US" sz="90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번들링하고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 최적화하여 </a:t>
            </a:r>
            <a:r>
              <a:rPr lang="ko-KR" altLang="en-US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로딩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속도를 </a:t>
            </a:r>
            <a:r>
              <a:rPr lang="ko-KR" altLang="en-US" sz="900" dirty="0" smtClean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개선</a:t>
            </a: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  <a:p>
            <a:pPr marL="228600" indent="-228600">
              <a:buAutoNum type="arabicPeriod"/>
              <a:defRPr lang="ko-KR" altLang="en-US"/>
            </a:pPr>
            <a:endParaRPr lang="en-US" altLang="ko-KR" sz="90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082695" y="195486"/>
            <a:ext cx="88364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#1Slay </a:t>
            </a: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the Spire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579" y="643199"/>
            <a:ext cx="5597773" cy="252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8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582549" y="1668959"/>
            <a:ext cx="1600662" cy="153578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추가 </a:t>
            </a:r>
            <a:endParaRPr lang="en-US" altLang="ko-KR" dirty="0"/>
          </a:p>
          <a:p>
            <a:pPr algn="ctr"/>
            <a:r>
              <a:rPr lang="ko-KR" altLang="en-US" dirty="0" err="1"/>
              <a:t>구현할점</a:t>
            </a:r>
            <a:endParaRPr lang="ko-KR" altLang="en-US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2483016" y="339502"/>
            <a:ext cx="0" cy="451596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741807" y="1024072"/>
            <a:ext cx="2489784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레벨에 따라 다양한 몬스터와 보스 추가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.</a:t>
            </a:r>
          </a:p>
        </p:txBody>
      </p:sp>
      <p:cxnSp>
        <p:nvCxnSpPr>
          <p:cNvPr id="26" name="직선 연결선 25"/>
          <p:cNvCxnSpPr/>
          <p:nvPr/>
        </p:nvCxnSpPr>
        <p:spPr>
          <a:xfrm>
            <a:off x="2482264" y="2139702"/>
            <a:ext cx="6265448" cy="1745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627032" y="341791"/>
            <a:ext cx="1745991" cy="373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다양한 몬스터 추가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821633" y="3319064"/>
            <a:ext cx="2332690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동일한 무기 </a:t>
            </a: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선택시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 무기의 스펙 강화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627032" y="2263648"/>
            <a:ext cx="1144865" cy="373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무기 </a:t>
            </a:r>
            <a:r>
              <a:rPr lang="ko-KR" altLang="en-US" sz="1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레벨업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5795384" y="339502"/>
            <a:ext cx="0" cy="451596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278409" y="3126084"/>
            <a:ext cx="2204450" cy="524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레벨업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 시 랜덤으로 새로운 무기를 </a:t>
            </a:r>
            <a:endParaRPr lang="en-US" altLang="ko-KR" sz="1000" dirty="0">
              <a:solidFill>
                <a:schemeClr val="tx2">
                  <a:lumMod val="5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얻을 수 있는 기능 추가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.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939400" y="2263648"/>
            <a:ext cx="1386918" cy="373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랜덤 무기 획득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939400" y="341791"/>
            <a:ext cx="1566454" cy="373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다양한 무기 추가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102882" y="903443"/>
            <a:ext cx="2573140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새로운 무기들을 추가하고 메커니즘 구현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.</a:t>
            </a:r>
          </a:p>
        </p:txBody>
      </p:sp>
      <p:sp>
        <p:nvSpPr>
          <p:cNvPr id="63" name="타원 62"/>
          <p:cNvSpPr/>
          <p:nvPr/>
        </p:nvSpPr>
        <p:spPr>
          <a:xfrm>
            <a:off x="5723376" y="2076423"/>
            <a:ext cx="144016" cy="1440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/>
          <p:cNvSpPr/>
          <p:nvPr/>
        </p:nvSpPr>
        <p:spPr>
          <a:xfrm>
            <a:off x="2410256" y="2067694"/>
            <a:ext cx="144016" cy="1440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/>
          <p:cNvSpPr/>
          <p:nvPr/>
        </p:nvSpPr>
        <p:spPr>
          <a:xfrm>
            <a:off x="5875776" y="2228823"/>
            <a:ext cx="144016" cy="1440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199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25555" y="2279362"/>
            <a:ext cx="35573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SeoungHyun</a:t>
            </a:r>
            <a:r>
              <a:rPr lang="en-US" altLang="ko-KR" sz="32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 Choi</a:t>
            </a:r>
            <a:endParaRPr lang="ko-KR" altLang="en-US" sz="32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8164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5884213" y="0"/>
            <a:ext cx="3275855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67544" y="1919422"/>
            <a:ext cx="4968552" cy="1958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544" y="483518"/>
            <a:ext cx="2422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Slay the Spire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7544" y="1006738"/>
            <a:ext cx="35493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Phaser</a:t>
            </a: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 프레임 워크를 이용한 게임 만들기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419622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Phaser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와 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Java script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를 활용한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/>
            </a:r>
            <a:b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</a:b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Slay the Spire </a:t>
            </a:r>
            <a:r>
              <a:rPr lang="ko-KR" altLang="en-US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구현하기</a:t>
            </a:r>
            <a:r>
              <a:rPr lang="en-US" altLang="ko-KR" sz="9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!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467544" y="4083828"/>
            <a:ext cx="4989200" cy="28803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06732" y="4063773"/>
            <a:ext cx="944489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 err="1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깃허브</a:t>
            </a: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 링크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:</a:t>
            </a:r>
          </a:p>
        </p:txBody>
      </p:sp>
      <p:sp>
        <p:nvSpPr>
          <p:cNvPr id="23" name="모서리가 둥근 직사각형 22"/>
          <p:cNvSpPr/>
          <p:nvPr/>
        </p:nvSpPr>
        <p:spPr>
          <a:xfrm>
            <a:off x="467544" y="4443868"/>
            <a:ext cx="4989200" cy="28803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06732" y="4423813"/>
            <a:ext cx="944489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서비스 링크 </a:t>
            </a:r>
            <a:r>
              <a:rPr lang="en-US" altLang="ko-KR" sz="10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EEEF192-3726-4F76-8C00-A7D33BACFD8C}"/>
              </a:ext>
            </a:extLst>
          </p:cNvPr>
          <p:cNvSpPr txBox="1"/>
          <p:nvPr/>
        </p:nvSpPr>
        <p:spPr>
          <a:xfrm>
            <a:off x="6138205" y="1360888"/>
            <a:ext cx="12586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개발 인원 및 기간</a:t>
            </a:r>
            <a:endParaRPr lang="en-US" altLang="ko-KR" sz="11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5E62624-1E75-45D6-926B-BBABB7A60895}"/>
              </a:ext>
            </a:extLst>
          </p:cNvPr>
          <p:cNvSpPr txBox="1"/>
          <p:nvPr/>
        </p:nvSpPr>
        <p:spPr>
          <a:xfrm>
            <a:off x="6138205" y="1575421"/>
            <a:ext cx="2034531" cy="437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개발 기간 </a:t>
            </a:r>
            <a:r>
              <a:rPr lang="en-US" altLang="ko-KR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: 2024.01.23 ~ 2024.01.28</a:t>
            </a:r>
          </a:p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개발 인원 </a:t>
            </a:r>
            <a:r>
              <a:rPr lang="en-US" altLang="ko-KR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: 1</a:t>
            </a: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명</a:t>
            </a:r>
            <a:endParaRPr lang="en-US" altLang="ko-KR" sz="800" dirty="0">
              <a:solidFill>
                <a:schemeClr val="tx2">
                  <a:lumMod val="5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665458F-FA4B-487C-B620-6F702854A203}"/>
              </a:ext>
            </a:extLst>
          </p:cNvPr>
          <p:cNvSpPr txBox="1"/>
          <p:nvPr/>
        </p:nvSpPr>
        <p:spPr>
          <a:xfrm>
            <a:off x="6138206" y="2035382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적용 기술</a:t>
            </a:r>
            <a:endParaRPr lang="en-US" altLang="ko-KR" sz="11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911069-2218-47DB-98B9-485A1990649E}"/>
              </a:ext>
            </a:extLst>
          </p:cNvPr>
          <p:cNvSpPr txBox="1"/>
          <p:nvPr/>
        </p:nvSpPr>
        <p:spPr>
          <a:xfrm>
            <a:off x="6138206" y="2283307"/>
            <a:ext cx="849913" cy="437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Phaser</a:t>
            </a:r>
          </a:p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Java Script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642791-3C2B-4374-84F1-0A8980D7D6EC}"/>
              </a:ext>
            </a:extLst>
          </p:cNvPr>
          <p:cNvSpPr txBox="1"/>
          <p:nvPr/>
        </p:nvSpPr>
        <p:spPr>
          <a:xfrm>
            <a:off x="6138205" y="2927934"/>
            <a:ext cx="5934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 pitchFamily="50" charset="-127"/>
                <a:ea typeface="G마켓 산스 Bold" pitchFamily="50" charset="-127"/>
              </a:rPr>
              <a:t>기여도</a:t>
            </a:r>
            <a:endParaRPr lang="en-US" altLang="ko-KR" sz="1100" dirty="0">
              <a:solidFill>
                <a:schemeClr val="tx2">
                  <a:lumMod val="60000"/>
                  <a:lumOff val="40000"/>
                </a:schemeClr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9135D28-C805-45EE-A00F-E47EC22C8558}"/>
              </a:ext>
            </a:extLst>
          </p:cNvPr>
          <p:cNvSpPr/>
          <p:nvPr/>
        </p:nvSpPr>
        <p:spPr>
          <a:xfrm>
            <a:off x="6694769" y="3233046"/>
            <a:ext cx="1862778" cy="142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D3ED466-C31E-4F14-8DE1-CAE1DF389156}"/>
              </a:ext>
            </a:extLst>
          </p:cNvPr>
          <p:cNvSpPr/>
          <p:nvPr/>
        </p:nvSpPr>
        <p:spPr>
          <a:xfrm>
            <a:off x="6694768" y="3233046"/>
            <a:ext cx="1862778" cy="142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E6BA159-F5A0-43BD-9F38-55160CA0CB47}"/>
              </a:ext>
            </a:extLst>
          </p:cNvPr>
          <p:cNvSpPr txBox="1"/>
          <p:nvPr/>
        </p:nvSpPr>
        <p:spPr>
          <a:xfrm>
            <a:off x="6138205" y="3169590"/>
            <a:ext cx="556563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기획</a:t>
            </a:r>
            <a:endParaRPr lang="en-US" altLang="ko-KR" sz="800" dirty="0">
              <a:solidFill>
                <a:schemeClr val="tx2">
                  <a:lumMod val="5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800" dirty="0">
                <a:solidFill>
                  <a:schemeClr val="tx2">
                    <a:lumMod val="50000"/>
                  </a:schemeClr>
                </a:solidFill>
                <a:latin typeface="G마켓 산스 Medium" pitchFamily="50" charset="-127"/>
                <a:ea typeface="G마켓 산스 Medium" pitchFamily="50" charset="-127"/>
              </a:rPr>
              <a:t>개발</a:t>
            </a:r>
            <a:endParaRPr lang="en-US" altLang="ko-KR" sz="800" dirty="0">
              <a:solidFill>
                <a:schemeClr val="tx2">
                  <a:lumMod val="50000"/>
                </a:schemeClr>
              </a:solidFill>
              <a:latin typeface="G마켓 산스 Medium" pitchFamily="50" charset="-127"/>
              <a:ea typeface="G마켓 산스 Medium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1011B73-541F-4255-994D-0BB0135160BD}"/>
              </a:ext>
            </a:extLst>
          </p:cNvPr>
          <p:cNvSpPr/>
          <p:nvPr/>
        </p:nvSpPr>
        <p:spPr>
          <a:xfrm>
            <a:off x="6694769" y="3430005"/>
            <a:ext cx="1862778" cy="142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63E1E6E-6CC3-49F2-B7A9-E3337F168F6C}"/>
              </a:ext>
            </a:extLst>
          </p:cNvPr>
          <p:cNvSpPr/>
          <p:nvPr/>
        </p:nvSpPr>
        <p:spPr>
          <a:xfrm>
            <a:off x="6694768" y="3430006"/>
            <a:ext cx="1862777" cy="14257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018" y="1910378"/>
            <a:ext cx="3546035" cy="19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44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39552" y="483518"/>
            <a:ext cx="2282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2024 Presentation</a:t>
            </a:r>
            <a:endParaRPr lang="ko-KR" altLang="en-US" sz="20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pic>
        <p:nvPicPr>
          <p:cNvPr id="1026" name="Picture 2" descr="C:\Users\User\Desktop\개발자-아이콘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483518"/>
            <a:ext cx="648072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542C53D-0637-633B-30BA-6759181A6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42" y="0"/>
            <a:ext cx="866611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515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39552" y="483518"/>
            <a:ext cx="2282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2024 Presentation</a:t>
            </a:r>
            <a:endParaRPr lang="ko-KR" altLang="en-US" sz="20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pic>
        <p:nvPicPr>
          <p:cNvPr id="1026" name="Picture 2" descr="C:\Users\User\Desktop\개발자-아이콘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483518"/>
            <a:ext cx="648072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DC985EC-C7F7-5C9A-EBA5-3F737D8FA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751" y="0"/>
            <a:ext cx="77024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653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843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7636" y="237877"/>
            <a:ext cx="2922304" cy="4460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Bold"/>
                <a:ea typeface="G마켓 산스 Bold"/>
              </a:rPr>
              <a:t>데이터베이스 모델링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82695" y="195486"/>
            <a:ext cx="88364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lang="ko-KR" altLang="en-US"/>
            </a:pPr>
            <a:r>
              <a:rPr lang="en-US" altLang="ko-KR" sz="7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#1Slay </a:t>
            </a:r>
            <a:r>
              <a:rPr lang="en-US" altLang="ko-KR" sz="700" dirty="0">
                <a:solidFill>
                  <a:schemeClr val="tx2">
                    <a:lumMod val="60000"/>
                    <a:lumOff val="40000"/>
                  </a:schemeClr>
                </a:solidFill>
                <a:latin typeface="G마켓 산스 Medium"/>
                <a:ea typeface="G마켓 산스 Medium"/>
              </a:rPr>
              <a:t>the Spire</a:t>
            </a:r>
          </a:p>
          <a:p>
            <a:pPr algn="r">
              <a:defRPr lang="ko-KR" altLang="en-US"/>
            </a:pPr>
            <a:endParaRPr lang="en-US" altLang="ko-KR" sz="700" dirty="0">
              <a:solidFill>
                <a:schemeClr val="tx2">
                  <a:lumMod val="60000"/>
                  <a:lumOff val="4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E3833CC-BBDF-97FE-078B-941B9765BFEF}"/>
              </a:ext>
            </a:extLst>
          </p:cNvPr>
          <p:cNvSpPr/>
          <p:nvPr/>
        </p:nvSpPr>
        <p:spPr>
          <a:xfrm>
            <a:off x="1727684" y="1096685"/>
            <a:ext cx="1224136" cy="7201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37E641-C5EC-BCB0-6B20-4488BCBAC9F9}"/>
              </a:ext>
            </a:extLst>
          </p:cNvPr>
          <p:cNvSpPr/>
          <p:nvPr/>
        </p:nvSpPr>
        <p:spPr>
          <a:xfrm>
            <a:off x="1727684" y="1096685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index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0BC9AB-6143-1D1A-636E-E99AC3047B49}"/>
              </a:ext>
            </a:extLst>
          </p:cNvPr>
          <p:cNvSpPr txBox="1"/>
          <p:nvPr/>
        </p:nvSpPr>
        <p:spPr>
          <a:xfrm>
            <a:off x="1799692" y="1413626"/>
            <a:ext cx="660758" cy="3946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const game</a:t>
            </a:r>
          </a:p>
          <a:p>
            <a:pPr>
              <a:lnSpc>
                <a:spcPct val="150000"/>
              </a:lnSpc>
              <a:defRPr lang="ko-KR" altLang="en-US"/>
            </a:pP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629AE7-5FDC-3E19-9E6E-EDF85F512B1F}"/>
              </a:ext>
            </a:extLst>
          </p:cNvPr>
          <p:cNvSpPr txBox="1"/>
          <p:nvPr/>
        </p:nvSpPr>
        <p:spPr>
          <a:xfrm>
            <a:off x="1796716" y="3408466"/>
            <a:ext cx="857927" cy="12073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>
                <a:solidFill>
                  <a:schemeClr val="bg1"/>
                </a:solidFill>
                <a:latin typeface="G마켓 산스 Medium"/>
                <a:ea typeface="G마켓 산스 Medium"/>
              </a:rPr>
              <a:t>Fiend1=value1</a:t>
            </a:r>
          </a:p>
          <a:p>
            <a:pPr>
              <a:lnSpc>
                <a:spcPct val="150000"/>
              </a:lnSpc>
              <a:defRPr lang="ko-KR" altLang="en-US"/>
            </a:pPr>
            <a:endParaRPr lang="en-US" altLang="ko-KR" sz="70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7C0CE75-20BA-8BC6-D686-75D275C48C1F}"/>
              </a:ext>
            </a:extLst>
          </p:cNvPr>
          <p:cNvSpPr/>
          <p:nvPr/>
        </p:nvSpPr>
        <p:spPr>
          <a:xfrm>
            <a:off x="6450441" y="3768689"/>
            <a:ext cx="1224136" cy="96330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AC13F2-5AB6-F8D3-AAC1-E1084EDC3968}"/>
              </a:ext>
            </a:extLst>
          </p:cNvPr>
          <p:cNvSpPr/>
          <p:nvPr/>
        </p:nvSpPr>
        <p:spPr>
          <a:xfrm>
            <a:off x="6450441" y="3768689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 err="1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ui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2F1F71-3E3D-9371-CDD9-F2F5478D9D44}"/>
              </a:ext>
            </a:extLst>
          </p:cNvPr>
          <p:cNvSpPr txBox="1"/>
          <p:nvPr/>
        </p:nvSpPr>
        <p:spPr>
          <a:xfrm>
            <a:off x="6522449" y="4085630"/>
            <a:ext cx="489236" cy="57708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Button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 smtClean="0">
                <a:solidFill>
                  <a:schemeClr val="bg1"/>
                </a:solidFill>
                <a:latin typeface="G마켓 산스 Medium"/>
                <a:ea typeface="G마켓 산스 Medium"/>
              </a:rPr>
              <a:t>HpBar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TopBar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B283B24-BAE0-07C1-6295-7D172B176BEF}"/>
              </a:ext>
            </a:extLst>
          </p:cNvPr>
          <p:cNvSpPr/>
          <p:nvPr/>
        </p:nvSpPr>
        <p:spPr>
          <a:xfrm>
            <a:off x="6450441" y="1999417"/>
            <a:ext cx="1224136" cy="161644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8AD79A8-97A3-4C73-B1CD-B749C5995A35}"/>
              </a:ext>
            </a:extLst>
          </p:cNvPr>
          <p:cNvSpPr/>
          <p:nvPr/>
        </p:nvSpPr>
        <p:spPr>
          <a:xfrm>
            <a:off x="6450441" y="1999418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utils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D5FE21-730D-89B4-7C3A-CA17E39E9F66}"/>
              </a:ext>
            </a:extLst>
          </p:cNvPr>
          <p:cNvSpPr txBox="1"/>
          <p:nvPr/>
        </p:nvSpPr>
        <p:spPr>
          <a:xfrm>
            <a:off x="6522449" y="2316359"/>
            <a:ext cx="1031051" cy="120257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attackManager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backgroundManager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Math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mobManager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pauseManager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sceneManager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time</a:t>
            </a:r>
          </a:p>
        </p:txBody>
      </p:sp>
      <p:sp>
        <p:nvSpPr>
          <p:cNvPr id="32" name="직사각형 18">
            <a:extLst>
              <a:ext uri="{FF2B5EF4-FFF2-40B4-BE49-F238E27FC236}">
                <a16:creationId xmlns:a16="http://schemas.microsoft.com/office/drawing/2014/main" id="{B6E0BD75-E9E5-006B-6A18-8A0C33974683}"/>
              </a:ext>
            </a:extLst>
          </p:cNvPr>
          <p:cNvSpPr/>
          <p:nvPr/>
        </p:nvSpPr>
        <p:spPr>
          <a:xfrm>
            <a:off x="6472364" y="949238"/>
            <a:ext cx="1224136" cy="101044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3" name="직사각형 19">
            <a:extLst>
              <a:ext uri="{FF2B5EF4-FFF2-40B4-BE49-F238E27FC236}">
                <a16:creationId xmlns:a16="http://schemas.microsoft.com/office/drawing/2014/main" id="{01E27AC5-CA89-4B21-3A69-23FFDC0F6C23}"/>
              </a:ext>
            </a:extLst>
          </p:cNvPr>
          <p:cNvSpPr/>
          <p:nvPr/>
        </p:nvSpPr>
        <p:spPr>
          <a:xfrm>
            <a:off x="6472364" y="949237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characters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34" name="TextBox 20">
            <a:extLst>
              <a:ext uri="{FF2B5EF4-FFF2-40B4-BE49-F238E27FC236}">
                <a16:creationId xmlns:a16="http://schemas.microsoft.com/office/drawing/2014/main" id="{D8B7F959-567F-872E-DE70-B81688A0C813}"/>
              </a:ext>
            </a:extLst>
          </p:cNvPr>
          <p:cNvSpPr txBox="1"/>
          <p:nvPr/>
        </p:nvSpPr>
        <p:spPr>
          <a:xfrm>
            <a:off x="6530039" y="1205535"/>
            <a:ext cx="569387" cy="7386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Mob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  <a:t>Player</a:t>
            </a:r>
            <a:b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</a:br>
            <a: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  <a:t>Defect</a:t>
            </a:r>
            <a:b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</a:br>
            <a: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  <a:t>Unknown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131A73F6-92D3-2620-FC7F-7A0D854C3CD6}"/>
              </a:ext>
            </a:extLst>
          </p:cNvPr>
          <p:cNvCxnSpPr>
            <a:cxnSpLocks/>
            <a:stCxn id="32" idx="1"/>
            <a:endCxn id="45" idx="3"/>
          </p:cNvCxnSpPr>
          <p:nvPr/>
        </p:nvCxnSpPr>
        <p:spPr>
          <a:xfrm rot="10800000" flipV="1">
            <a:off x="5241192" y="1454460"/>
            <a:ext cx="1231173" cy="117545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26F7A81-A1AD-3EAB-4F0B-726A8CE0A0A8}"/>
              </a:ext>
            </a:extLst>
          </p:cNvPr>
          <p:cNvSpPr/>
          <p:nvPr/>
        </p:nvSpPr>
        <p:spPr>
          <a:xfrm>
            <a:off x="1733917" y="2425873"/>
            <a:ext cx="1224136" cy="72010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4A567D0-C3EB-D165-4302-5ECB97790309}"/>
              </a:ext>
            </a:extLst>
          </p:cNvPr>
          <p:cNvSpPr/>
          <p:nvPr/>
        </p:nvSpPr>
        <p:spPr>
          <a:xfrm>
            <a:off x="1733917" y="2425873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config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8E3C03-A9FF-8282-21FD-746B10F2AD63}"/>
              </a:ext>
            </a:extLst>
          </p:cNvPr>
          <p:cNvSpPr txBox="1"/>
          <p:nvPr/>
        </p:nvSpPr>
        <p:spPr>
          <a:xfrm>
            <a:off x="1805925" y="2742814"/>
            <a:ext cx="734496" cy="2330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>const Config </a:t>
            </a: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3134ECD9-E972-C498-6B4B-E0CC4C3A0989}"/>
              </a:ext>
            </a:extLst>
          </p:cNvPr>
          <p:cNvCxnSpPr>
            <a:cxnSpLocks/>
            <a:stCxn id="4" idx="2"/>
            <a:endCxn id="38" idx="0"/>
          </p:cNvCxnSpPr>
          <p:nvPr/>
        </p:nvCxnSpPr>
        <p:spPr>
          <a:xfrm>
            <a:off x="2339752" y="1816785"/>
            <a:ext cx="6233" cy="609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18">
            <a:extLst>
              <a:ext uri="{FF2B5EF4-FFF2-40B4-BE49-F238E27FC236}">
                <a16:creationId xmlns:a16="http://schemas.microsoft.com/office/drawing/2014/main" id="{37851AB1-92DF-8C2E-977C-BE615EB86C49}"/>
              </a:ext>
            </a:extLst>
          </p:cNvPr>
          <p:cNvSpPr/>
          <p:nvPr/>
        </p:nvSpPr>
        <p:spPr>
          <a:xfrm>
            <a:off x="4017055" y="1571958"/>
            <a:ext cx="1224136" cy="211591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46" name="직사각형 19">
            <a:extLst>
              <a:ext uri="{FF2B5EF4-FFF2-40B4-BE49-F238E27FC236}">
                <a16:creationId xmlns:a16="http://schemas.microsoft.com/office/drawing/2014/main" id="{51895B61-3929-B8D4-63C0-662A76AED32E}"/>
              </a:ext>
            </a:extLst>
          </p:cNvPr>
          <p:cNvSpPr/>
          <p:nvPr/>
        </p:nvSpPr>
        <p:spPr>
          <a:xfrm>
            <a:off x="4017055" y="1571958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scenes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47" name="TextBox 20">
            <a:extLst>
              <a:ext uri="{FF2B5EF4-FFF2-40B4-BE49-F238E27FC236}">
                <a16:creationId xmlns:a16="http://schemas.microsoft.com/office/drawing/2014/main" id="{FF62259B-F415-A886-2342-41F1BE759ED7}"/>
              </a:ext>
            </a:extLst>
          </p:cNvPr>
          <p:cNvSpPr txBox="1"/>
          <p:nvPr/>
        </p:nvSpPr>
        <p:spPr>
          <a:xfrm>
            <a:off x="4071116" y="1826209"/>
            <a:ext cx="1116011" cy="18697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LoadingScene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 smtClean="0">
                <a:solidFill>
                  <a:schemeClr val="bg1"/>
                </a:solidFill>
                <a:latin typeface="G마켓 산스 Medium"/>
                <a:ea typeface="G마켓 산스 Medium"/>
              </a:rPr>
              <a:t>MainScene</a:t>
            </a:r>
            <a:endParaRPr lang="en-US" altLang="ko-KR" sz="700" dirty="0" smtClean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CharacterSelectScene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 smtClean="0">
                <a:solidFill>
                  <a:schemeClr val="bg1"/>
                </a:solidFill>
                <a:latin typeface="G마켓 산스 Medium"/>
                <a:ea typeface="G마켓 산스 Medium"/>
              </a:rPr>
              <a:t>RewardSelectScene</a:t>
            </a:r>
            <a:endParaRPr lang="en-US" altLang="ko-KR" sz="700" dirty="0" smtClean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MapScene</a:t>
            </a:r>
            <a:endParaRPr lang="en-US" altLang="ko-KR" sz="700" dirty="0" smtClean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 smtClean="0">
                <a:solidFill>
                  <a:schemeClr val="bg1"/>
                </a:solidFill>
                <a:latin typeface="G마켓 산스 Medium"/>
                <a:ea typeface="G마켓 산스 Medium"/>
              </a:rPr>
              <a:t>BattleScene</a:t>
            </a:r>
            <a:endParaRPr lang="en-US" altLang="ko-KR" sz="700" dirty="0" smtClean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 smtClean="0">
                <a:solidFill>
                  <a:schemeClr val="bg1"/>
                </a:solidFill>
                <a:latin typeface="G마켓 산스 Medium"/>
                <a:ea typeface="G마켓 산스 Medium"/>
              </a:rPr>
              <a:t>ChestScene</a:t>
            </a:r>
            <a:endParaRPr lang="en-US" altLang="ko-KR" sz="700" dirty="0" smtClean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 smtClean="0">
                <a:solidFill>
                  <a:schemeClr val="bg1"/>
                </a:solidFill>
                <a:latin typeface="G마켓 산스 Medium"/>
                <a:ea typeface="G마켓 산스 Medium"/>
              </a:rPr>
              <a:t>BonefireScene</a:t>
            </a:r>
            <a:endParaRPr lang="en-US" altLang="ko-KR" sz="700" dirty="0" smtClean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 smtClean="0">
                <a:solidFill>
                  <a:schemeClr val="bg1"/>
                </a:solidFill>
                <a:latin typeface="G마켓 산스 Medium"/>
                <a:ea typeface="G마켓 산스 Medium"/>
              </a:rPr>
              <a:t>Merchang</a:t>
            </a:r>
            <a: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  <a:t> Scene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GameOverScene</a:t>
            </a:r>
            <a: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  <a:t/>
            </a:r>
            <a:br>
              <a:rPr lang="en-US" altLang="ko-KR" sz="700" dirty="0">
                <a:solidFill>
                  <a:schemeClr val="bg1"/>
                </a:solidFill>
                <a:latin typeface="G마켓 산스 Medium"/>
                <a:ea typeface="G마켓 산스 Medium"/>
              </a:rPr>
            </a:br>
            <a:r>
              <a:rPr lang="en-US" altLang="ko-KR" sz="700" dirty="0" err="1">
                <a:solidFill>
                  <a:schemeClr val="bg1"/>
                </a:solidFill>
                <a:latin typeface="G마켓 산스 Medium"/>
                <a:ea typeface="G마켓 산스 Medium"/>
              </a:rPr>
              <a:t>GameClearScene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4FF36461-BA82-BB29-5E96-991B362D4368}"/>
              </a:ext>
            </a:extLst>
          </p:cNvPr>
          <p:cNvCxnSpPr>
            <a:cxnSpLocks/>
            <a:stCxn id="45" idx="1"/>
            <a:endCxn id="37" idx="3"/>
          </p:cNvCxnSpPr>
          <p:nvPr/>
        </p:nvCxnSpPr>
        <p:spPr>
          <a:xfrm rot="10800000" flipV="1">
            <a:off x="2958053" y="2629916"/>
            <a:ext cx="1059002" cy="15600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0CC623C-68E1-4C3D-C59C-4A2EC964EEB1}"/>
              </a:ext>
            </a:extLst>
          </p:cNvPr>
          <p:cNvCxnSpPr>
            <a:cxnSpLocks/>
            <a:stCxn id="29" idx="1"/>
          </p:cNvCxnSpPr>
          <p:nvPr/>
        </p:nvCxnSpPr>
        <p:spPr>
          <a:xfrm rot="10800000">
            <a:off x="5241191" y="2244248"/>
            <a:ext cx="1209251" cy="56339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F4E1D909-4052-B316-0B5E-707A3A4F5BE9}"/>
              </a:ext>
            </a:extLst>
          </p:cNvPr>
          <p:cNvCxnSpPr>
            <a:cxnSpLocks/>
            <a:stCxn id="45" idx="2"/>
            <a:endCxn id="74" idx="0"/>
          </p:cNvCxnSpPr>
          <p:nvPr/>
        </p:nvCxnSpPr>
        <p:spPr>
          <a:xfrm rot="5400000">
            <a:off x="4086800" y="3230801"/>
            <a:ext cx="85251" cy="9993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61916C09-5CDC-94D6-3E14-F16241243ACE}"/>
              </a:ext>
            </a:extLst>
          </p:cNvPr>
          <p:cNvCxnSpPr>
            <a:cxnSpLocks/>
            <a:stCxn id="45" idx="3"/>
            <a:endCxn id="12" idx="1"/>
          </p:cNvCxnSpPr>
          <p:nvPr/>
        </p:nvCxnSpPr>
        <p:spPr>
          <a:xfrm>
            <a:off x="5241191" y="2629916"/>
            <a:ext cx="1209250" cy="162042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2060076-81A4-8066-BB6E-266EF8A69CF1}"/>
              </a:ext>
            </a:extLst>
          </p:cNvPr>
          <p:cNvSpPr/>
          <p:nvPr/>
        </p:nvSpPr>
        <p:spPr>
          <a:xfrm>
            <a:off x="4497140" y="3768292"/>
            <a:ext cx="1224136" cy="106597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5D08C24-5ADA-1467-6203-399C2F18A05D}"/>
              </a:ext>
            </a:extLst>
          </p:cNvPr>
          <p:cNvSpPr/>
          <p:nvPr/>
        </p:nvSpPr>
        <p:spPr>
          <a:xfrm>
            <a:off x="4497140" y="3768292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effects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0A92441-4A97-DE4D-AFCC-D93C7864F447}"/>
              </a:ext>
            </a:extLst>
          </p:cNvPr>
          <p:cNvSpPr txBox="1"/>
          <p:nvPr/>
        </p:nvSpPr>
        <p:spPr>
          <a:xfrm>
            <a:off x="4569148" y="4085233"/>
            <a:ext cx="675185" cy="4154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  <a:t>Die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err="1" smtClean="0">
                <a:solidFill>
                  <a:schemeClr val="bg1"/>
                </a:solidFill>
                <a:latin typeface="G마켓 산스 Medium"/>
                <a:ea typeface="G마켓 산스 Medium"/>
              </a:rPr>
              <a:t>BattleEffect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AFD00C24-BF80-3F62-F973-83B1E9B0196B}"/>
              </a:ext>
            </a:extLst>
          </p:cNvPr>
          <p:cNvSpPr/>
          <p:nvPr/>
        </p:nvSpPr>
        <p:spPr>
          <a:xfrm>
            <a:off x="3017658" y="3773125"/>
            <a:ext cx="1224136" cy="79915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605AE66-96FA-60A9-D833-282F5DEA219E}"/>
              </a:ext>
            </a:extLst>
          </p:cNvPr>
          <p:cNvSpPr/>
          <p:nvPr/>
        </p:nvSpPr>
        <p:spPr>
          <a:xfrm>
            <a:off x="3017658" y="3773125"/>
            <a:ext cx="1224135" cy="24482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G마켓 산스 Medium"/>
                <a:ea typeface="G마켓 산스 Medium"/>
              </a:rPr>
              <a:t>items</a:t>
            </a:r>
            <a:endParaRPr lang="ko-KR" altLang="en-US" sz="1050" dirty="0">
              <a:solidFill>
                <a:schemeClr val="tx2">
                  <a:lumMod val="50000"/>
                </a:schemeClr>
              </a:solidFill>
              <a:latin typeface="G마켓 산스 Medium"/>
              <a:ea typeface="G마켓 산스 Medium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2AB63AE-5129-E758-90A0-A4C1F8718557}"/>
              </a:ext>
            </a:extLst>
          </p:cNvPr>
          <p:cNvSpPr txBox="1"/>
          <p:nvPr/>
        </p:nvSpPr>
        <p:spPr>
          <a:xfrm>
            <a:off x="3089666" y="4090066"/>
            <a:ext cx="436338" cy="4154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  <a:t>Cards</a:t>
            </a:r>
            <a:b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</a:br>
            <a:r>
              <a:rPr lang="en-US" altLang="ko-KR" sz="700" dirty="0" smtClean="0">
                <a:solidFill>
                  <a:schemeClr val="bg1"/>
                </a:solidFill>
                <a:latin typeface="G마켓 산스 Medium"/>
                <a:ea typeface="G마켓 산스 Medium"/>
              </a:rPr>
              <a:t>Relic</a:t>
            </a:r>
            <a:endParaRPr lang="en-US" altLang="ko-KR" sz="700" dirty="0">
              <a:solidFill>
                <a:schemeClr val="bg1"/>
              </a:solidFill>
              <a:latin typeface="G마켓 산스 Medium"/>
              <a:ea typeface="G마켓 산스 Medium"/>
            </a:endParaRPr>
          </a:p>
        </p:txBody>
      </p: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FF4EA978-7B6E-C11E-42D6-ECA4B17F43D3}"/>
              </a:ext>
            </a:extLst>
          </p:cNvPr>
          <p:cNvCxnSpPr>
            <a:cxnSpLocks/>
            <a:stCxn id="45" idx="2"/>
            <a:endCxn id="71" idx="0"/>
          </p:cNvCxnSpPr>
          <p:nvPr/>
        </p:nvCxnSpPr>
        <p:spPr>
          <a:xfrm rot="16200000" flipH="1">
            <a:off x="4828956" y="3488040"/>
            <a:ext cx="80418" cy="48008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95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39552" y="483518"/>
            <a:ext cx="2282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2024 Presentation</a:t>
            </a:r>
            <a:endParaRPr lang="ko-KR" altLang="en-US" sz="20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pic>
        <p:nvPicPr>
          <p:cNvPr id="1026" name="Picture 2" descr="C:\Users\User\Desktop\개발자-아이콘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483518"/>
            <a:ext cx="648072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709"/>
            <a:ext cx="9144000" cy="5050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46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39552" y="483518"/>
            <a:ext cx="2282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2024 Presentation</a:t>
            </a:r>
            <a:endParaRPr lang="ko-KR" altLang="en-US" sz="2000" dirty="0"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pic>
        <p:nvPicPr>
          <p:cNvPr id="1026" name="Picture 2" descr="C:\Users\User\Desktop\개발자-아이콘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483518"/>
            <a:ext cx="648072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880"/>
            <a:ext cx="4430909" cy="507362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020" y="54067"/>
            <a:ext cx="4173539" cy="506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75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</TotalTime>
  <Words>2014</Words>
  <Application>Microsoft Office PowerPoint</Application>
  <PresentationFormat>화면 슬라이드 쇼(16:9)</PresentationFormat>
  <Paragraphs>520</Paragraphs>
  <Slides>34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9" baseType="lpstr">
      <vt:lpstr>G마켓 산스 Bold</vt:lpstr>
      <vt:lpstr>G마켓 산스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TJ</cp:lastModifiedBy>
  <cp:revision>62</cp:revision>
  <dcterms:created xsi:type="dcterms:W3CDTF">2020-12-15T02:11:01Z</dcterms:created>
  <dcterms:modified xsi:type="dcterms:W3CDTF">2024-01-29T00:50:40Z</dcterms:modified>
  <cp:version>0906.0100.01</cp:version>
</cp:coreProperties>
</file>

<file path=docProps/thumbnail.jpeg>
</file>